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5047" r:id="rId2"/>
  </p:sldMasterIdLst>
  <p:notesMasterIdLst>
    <p:notesMasterId r:id="rId115"/>
  </p:notesMasterIdLst>
  <p:handoutMasterIdLst>
    <p:handoutMasterId r:id="rId116"/>
  </p:handoutMasterIdLst>
  <p:sldIdLst>
    <p:sldId id="717" r:id="rId3"/>
    <p:sldId id="630" r:id="rId4"/>
    <p:sldId id="709" r:id="rId5"/>
    <p:sldId id="607" r:id="rId6"/>
    <p:sldId id="720" r:id="rId7"/>
    <p:sldId id="612" r:id="rId8"/>
    <p:sldId id="710" r:id="rId9"/>
    <p:sldId id="722" r:id="rId10"/>
    <p:sldId id="724" r:id="rId11"/>
    <p:sldId id="718" r:id="rId12"/>
    <p:sldId id="632" r:id="rId13"/>
    <p:sldId id="614" r:id="rId14"/>
    <p:sldId id="712" r:id="rId15"/>
    <p:sldId id="713" r:id="rId16"/>
    <p:sldId id="714" r:id="rId17"/>
    <p:sldId id="636" r:id="rId18"/>
    <p:sldId id="619" r:id="rId19"/>
    <p:sldId id="620" r:id="rId20"/>
    <p:sldId id="728" r:id="rId21"/>
    <p:sldId id="626" r:id="rId22"/>
    <p:sldId id="663" r:id="rId23"/>
    <p:sldId id="664" r:id="rId24"/>
    <p:sldId id="665" r:id="rId25"/>
    <p:sldId id="669" r:id="rId26"/>
    <p:sldId id="670" r:id="rId27"/>
    <p:sldId id="671" r:id="rId28"/>
    <p:sldId id="672" r:id="rId29"/>
    <p:sldId id="673" r:id="rId30"/>
    <p:sldId id="674" r:id="rId31"/>
    <p:sldId id="675" r:id="rId32"/>
    <p:sldId id="676" r:id="rId33"/>
    <p:sldId id="677" r:id="rId34"/>
    <p:sldId id="678" r:id="rId35"/>
    <p:sldId id="679" r:id="rId36"/>
    <p:sldId id="680" r:id="rId37"/>
    <p:sldId id="681" r:id="rId38"/>
    <p:sldId id="682" r:id="rId39"/>
    <p:sldId id="683" r:id="rId40"/>
    <p:sldId id="684" r:id="rId41"/>
    <p:sldId id="685" r:id="rId42"/>
    <p:sldId id="686" r:id="rId43"/>
    <p:sldId id="687" r:id="rId44"/>
    <p:sldId id="688" r:id="rId45"/>
    <p:sldId id="689" r:id="rId46"/>
    <p:sldId id="493" r:id="rId47"/>
    <p:sldId id="646" r:id="rId48"/>
    <p:sldId id="647" r:id="rId49"/>
    <p:sldId id="650" r:id="rId50"/>
    <p:sldId id="651" r:id="rId51"/>
    <p:sldId id="417" r:id="rId52"/>
    <p:sldId id="726" r:id="rId53"/>
    <p:sldId id="605" r:id="rId54"/>
    <p:sldId id="652" r:id="rId55"/>
    <p:sldId id="703" r:id="rId56"/>
    <p:sldId id="508" r:id="rId57"/>
    <p:sldId id="509" r:id="rId58"/>
    <p:sldId id="519" r:id="rId59"/>
    <p:sldId id="522" r:id="rId60"/>
    <p:sldId id="716" r:id="rId61"/>
    <p:sldId id="523" r:id="rId62"/>
    <p:sldId id="524" r:id="rId63"/>
    <p:sldId id="525" r:id="rId64"/>
    <p:sldId id="526" r:id="rId65"/>
    <p:sldId id="653" r:id="rId66"/>
    <p:sldId id="654" r:id="rId67"/>
    <p:sldId id="528" r:id="rId68"/>
    <p:sldId id="727" r:id="rId69"/>
    <p:sldId id="659" r:id="rId70"/>
    <p:sldId id="531" r:id="rId71"/>
    <p:sldId id="532" r:id="rId72"/>
    <p:sldId id="533" r:id="rId73"/>
    <p:sldId id="534" r:id="rId74"/>
    <p:sldId id="660" r:id="rId75"/>
    <p:sldId id="711" r:id="rId76"/>
    <p:sldId id="637" r:id="rId77"/>
    <p:sldId id="707" r:id="rId78"/>
    <p:sldId id="606" r:id="rId79"/>
    <p:sldId id="535" r:id="rId80"/>
    <p:sldId id="661" r:id="rId81"/>
    <p:sldId id="539" r:id="rId82"/>
    <p:sldId id="638" r:id="rId83"/>
    <p:sldId id="499" r:id="rId84"/>
    <p:sldId id="512" r:id="rId85"/>
    <p:sldId id="513" r:id="rId86"/>
    <p:sldId id="547" r:id="rId87"/>
    <p:sldId id="639" r:id="rId88"/>
    <p:sldId id="544" r:id="rId89"/>
    <p:sldId id="641" r:id="rId90"/>
    <p:sldId id="571" r:id="rId91"/>
    <p:sldId id="549" r:id="rId92"/>
    <p:sldId id="640" r:id="rId93"/>
    <p:sldId id="550" r:id="rId94"/>
    <p:sldId id="551" r:id="rId95"/>
    <p:sldId id="603" r:id="rId96"/>
    <p:sldId id="697" r:id="rId97"/>
    <p:sldId id="564" r:id="rId98"/>
    <p:sldId id="566" r:id="rId99"/>
    <p:sldId id="666" r:id="rId100"/>
    <p:sldId id="667" r:id="rId101"/>
    <p:sldId id="708" r:id="rId102"/>
    <p:sldId id="587" r:id="rId103"/>
    <p:sldId id="604" r:id="rId104"/>
    <p:sldId id="642" r:id="rId105"/>
    <p:sldId id="554" r:id="rId106"/>
    <p:sldId id="556" r:id="rId107"/>
    <p:sldId id="568" r:id="rId108"/>
    <p:sldId id="500" r:id="rId109"/>
    <p:sldId id="583" r:id="rId110"/>
    <p:sldId id="596" r:id="rId111"/>
    <p:sldId id="598" r:id="rId112"/>
    <p:sldId id="467" r:id="rId113"/>
    <p:sldId id="468" r:id="rId114"/>
  </p:sldIdLst>
  <p:sldSz cx="12192000" cy="6858000"/>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FF0000"/>
    <a:srgbClr val="0099CC"/>
    <a:srgbClr val="0033CC"/>
    <a:srgbClr val="FF3300"/>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91297" autoAdjust="0"/>
  </p:normalViewPr>
  <p:slideViewPr>
    <p:cSldViewPr>
      <p:cViewPr varScale="1">
        <p:scale>
          <a:sx n="78" d="100"/>
          <a:sy n="78" d="100"/>
        </p:scale>
        <p:origin x="77" y="10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1"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65088" y="733425"/>
            <a:ext cx="6518275"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5%AD%98%E4%B9%A6&amp;search_source=Entity&amp;hybrid_search_source=Entity&amp;hybrid_search_extra=%7b%22sourceType%22:%22answer%22,%22sourceId%22:2491337335%7d"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www.zhihu.com/search?q=%E5%86%85%E5%AD%98%E6%95%B0%E6%8D%AE%E5%BA%93%E6%8A%80%E6%9C%AF&amp;search_source=Entity&amp;hybrid_search_source=Entity&amp;hybrid_search_extra=%7b%22sourceType%22:%22answer%22,%22sourceId%22:2594392102%7d" TargetMode="External"/><Relationship Id="rId5" Type="http://schemas.openxmlformats.org/officeDocument/2006/relationships/hyperlink" Target="https://www.zhihu.com/search?q=%E6%95%B0%E6%8D%AE%E5%BA%93%E6%8A%80%E6%9C%AF&amp;search_source=Entity&amp;hybrid_search_source=Entity&amp;hybrid_search_extra=%7b%22sourceType%22:%22answer%22,%22sourceId%22:2594392102%7d" TargetMode="External"/><Relationship Id="rId4" Type="http://schemas.openxmlformats.org/officeDocument/2006/relationships/hyperlink" Target="https://www.zhihu.com/search?q=%E6%95%B0%E6%8D%AE%E7%BB%93%E6%9E%84&amp;search_source=Entity&amp;hybrid_search_source=Entity&amp;hybrid_search_extra=%7b%22sourceType%22:%22answer%22,%22sourceId%22:2594392102%7d"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zhihu.com/search?q=%E5%AD%98%E4%B9%A6&amp;search_source=Entity&amp;hybrid_search_source=Entity&amp;hybrid_search_extra=%7b%22sourceType%22:%22answer%22,%22sourceId%22:2491337335%7d"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zhihu.com/search?q=%E5%86%85%E5%AD%98%E6%95%B0%E6%8D%AE%E5%BA%93%E6%8A%80%E6%9C%AF&amp;search_source=Entity&amp;hybrid_search_source=Entity&amp;hybrid_search_extra=%7b%22sourceType%22:%22answer%22,%22sourceId%22:2594392102%7d" TargetMode="External"/><Relationship Id="rId5" Type="http://schemas.openxmlformats.org/officeDocument/2006/relationships/hyperlink" Target="https://www.zhihu.com/search?q=%E6%95%B0%E6%8D%AE%E5%BA%93%E6%8A%80%E6%9C%AF&amp;search_source=Entity&amp;hybrid_search_source=Entity&amp;hybrid_search_extra=%7b%22sourceType%22:%22answer%22,%22sourceId%22:2594392102%7d" TargetMode="External"/><Relationship Id="rId4" Type="http://schemas.openxmlformats.org/officeDocument/2006/relationships/hyperlink" Target="https://www.zhihu.com/search?q=%E6%95%B0%E6%8D%AE%E7%BB%93%E6%9E%84&amp;search_source=Entity&amp;hybrid_search_source=Entity&amp;hybrid_search_extra=%7b%22sourceType%22:%22answer%22,%22sourceId%22:2594392102%7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8</a:t>
            </a:fld>
            <a:endParaRPr lang="en-US" altLang="zh-CN"/>
          </a:p>
        </p:txBody>
      </p:sp>
    </p:spTree>
    <p:extLst>
      <p:ext uri="{BB962C8B-B14F-4D97-AF65-F5344CB8AC3E}">
        <p14:creationId xmlns:p14="http://schemas.microsoft.com/office/powerpoint/2010/main" val="1625895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79</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xfrm>
            <a:off x="65088" y="733425"/>
            <a:ext cx="6518275" cy="3667125"/>
          </a:xfrm>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一书包全部都是非法带走的书，大妈认为只有一本有问题，一直二分到底，留下最后一本，其余</a:t>
            </a:r>
            <a:r>
              <a:rPr lang="en-US" altLang="zh-CN" dirty="0" smtClean="0"/>
              <a:t>n-1</a:t>
            </a:r>
            <a:r>
              <a:rPr lang="zh-CN" altLang="en-US" dirty="0" smtClean="0"/>
              <a:t>本被盗。。。</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100</a:t>
            </a:fld>
            <a:endParaRPr lang="en-US" altLang="zh-CN"/>
          </a:p>
        </p:txBody>
      </p:sp>
    </p:spTree>
    <p:extLst>
      <p:ext uri="{BB962C8B-B14F-4D97-AF65-F5344CB8AC3E}">
        <p14:creationId xmlns:p14="http://schemas.microsoft.com/office/powerpoint/2010/main" val="2307617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102</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102</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xfrm>
            <a:off x="65088" y="733425"/>
            <a:ext cx="6518275" cy="3667125"/>
          </a:xfrm>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173598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27</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395288" y="693738"/>
            <a:ext cx="607060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35</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395288" y="693738"/>
            <a:ext cx="607060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先解释一下什么是计算机软件中的数据：</a:t>
            </a:r>
          </a:p>
          <a:p>
            <a:r>
              <a:rPr lang="zh-CN" altLang="en-US" dirty="0" smtClean="0"/>
              <a:t>计算机做的是数据处理的工作，所以，核心在数据。</a:t>
            </a:r>
            <a:br>
              <a:rPr lang="zh-CN" altLang="en-US" dirty="0" smtClean="0"/>
            </a:br>
            <a:r>
              <a:rPr lang="zh-CN" altLang="en-US" dirty="0" smtClean="0"/>
              <a:t/>
            </a:r>
            <a:br>
              <a:rPr lang="zh-CN" altLang="en-US" dirty="0" smtClean="0"/>
            </a:br>
            <a:r>
              <a:rPr lang="zh-CN" altLang="en-US" dirty="0" smtClean="0"/>
              <a:t>软件由代码和数据组成。以知乎为例，使用知乎是使用知乎这个</a:t>
            </a:r>
            <a:r>
              <a:rPr lang="en-US" altLang="zh-CN" dirty="0" smtClean="0"/>
              <a:t>APP</a:t>
            </a:r>
            <a:r>
              <a:rPr lang="zh-CN" altLang="en-US" dirty="0" smtClean="0"/>
              <a:t>，知乎</a:t>
            </a:r>
            <a:r>
              <a:rPr lang="en-US" altLang="zh-CN" dirty="0" smtClean="0"/>
              <a:t>APP</a:t>
            </a:r>
            <a:r>
              <a:rPr lang="zh-CN" altLang="en-US" dirty="0" smtClean="0"/>
              <a:t>由代码构建；使用知乎主要是看知乎里面的问答和文章，这些都是知乎的数据。比如</a:t>
            </a:r>
            <a:r>
              <a:rPr lang="en-US" altLang="zh-CN" dirty="0" smtClean="0"/>
              <a:t>APP</a:t>
            </a:r>
            <a:r>
              <a:rPr lang="zh-CN" altLang="en-US" dirty="0" smtClean="0"/>
              <a:t>升级后，消息页面内容被重新组织了，这是代码的变更；实际上消息（数据本身）是没有变化的。只要知乎愿意，改一下代码，恢复成上一个显示样式很容易</a:t>
            </a:r>
            <a:r>
              <a:rPr lang="en-US" altLang="zh-CN" dirty="0" smtClean="0"/>
              <a:t>------ </a:t>
            </a:r>
            <a:r>
              <a:rPr lang="zh-CN" altLang="en-US" dirty="0" smtClean="0"/>
              <a:t>但是，如果你把消息删除了，不管怎么升级软件，怎么改写代码，被删除的消息（数据）就不能显示了。所以，所谓软件，一直在做两件事。一，编写代码实现人想要的功能；二，组织数据，支持代码对数据的处理，以便于人驱动计算机更好的采集、存储、处理和使用数据。</a:t>
            </a:r>
            <a:br>
              <a:rPr lang="zh-CN" altLang="en-US" dirty="0" smtClean="0"/>
            </a:br>
            <a:r>
              <a:rPr lang="zh-CN" altLang="en-US" dirty="0" smtClean="0"/>
              <a:t>再以知乎为例，知乎这个</a:t>
            </a:r>
            <a:r>
              <a:rPr lang="en-US" altLang="zh-CN" dirty="0" smtClean="0"/>
              <a:t>APP</a:t>
            </a:r>
            <a:r>
              <a:rPr lang="zh-CN" altLang="en-US" dirty="0" smtClean="0"/>
              <a:t>重要，还是知乎里面的内容重要？</a:t>
            </a:r>
            <a:endParaRPr lang="en-US" altLang="zh-CN" dirty="0" smtClean="0"/>
          </a:p>
          <a:p>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关于数据在计算机的存储，我另一个回答里的通俗解释：</a:t>
            </a:r>
          </a:p>
          <a:p>
            <a:r>
              <a:rPr lang="zh-CN" altLang="en-US" dirty="0" smtClean="0"/>
              <a:t>计算机的存储技术里面有个基本操作：写入，读取。</a:t>
            </a:r>
            <a:br>
              <a:rPr lang="zh-CN" altLang="en-US" dirty="0" smtClean="0"/>
            </a:br>
            <a:r>
              <a:rPr lang="zh-CN" altLang="en-US" dirty="0" smtClean="0"/>
              <a:t/>
            </a:r>
            <a:br>
              <a:rPr lang="zh-CN" altLang="en-US" dirty="0" smtClean="0"/>
            </a:br>
            <a:r>
              <a:rPr lang="zh-CN" altLang="en-US" dirty="0" smtClean="0"/>
              <a:t>写，就是把知识写入计算机的存储器里，相当于我们学习知识。读，就是把知识从计算机的存储器里读出来，用于后续的显示、计算等等。</a:t>
            </a:r>
            <a:br>
              <a:rPr lang="zh-CN" altLang="en-US" dirty="0" smtClean="0"/>
            </a:br>
            <a:r>
              <a:rPr lang="zh-CN" altLang="en-US" dirty="0" smtClean="0"/>
              <a:t>在计算机的世界里，如何写决定了如何读，如何读决定了如何写。有点儿拗口，我试着举个生活的例子。下面这张图片里，标识出来了三种书本的存放方式。</a:t>
            </a:r>
            <a:endParaRPr lang="en-US" altLang="zh-CN" dirty="0" smtClean="0"/>
          </a:p>
          <a:p>
            <a:endParaRPr lang="en-US" altLang="zh-CN" dirty="0" smtClean="0"/>
          </a:p>
          <a:p>
            <a:r>
              <a:rPr lang="zh-CN" altLang="en-US" dirty="0" smtClean="0"/>
              <a:t>书本的三种存储方式，决定了取书的方式也有三种。</a:t>
            </a:r>
            <a:br>
              <a:rPr lang="zh-CN" altLang="en-US" dirty="0" smtClean="0"/>
            </a:br>
            <a:r>
              <a:rPr lang="zh-CN" altLang="en-US" dirty="0" smtClean="0"/>
              <a:t>三种方式存放的时候方便程度是不一样的，三种方式获取的时候方便程度也是不一样的。我们用第一种方式来</a:t>
            </a:r>
            <a:r>
              <a:rPr lang="zh-CN" altLang="en-US" u="none" strike="noStrike" dirty="0" smtClean="0">
                <a:effectLst/>
                <a:hlinkClick r:id="rId3"/>
              </a:rPr>
              <a:t>存书</a:t>
            </a:r>
            <a:r>
              <a:rPr lang="zh-CN" altLang="en-US" dirty="0" smtClean="0"/>
              <a:t>，就只能按照第一种方式来取书。</a:t>
            </a:r>
            <a:br>
              <a:rPr lang="zh-CN" altLang="en-US" dirty="0" smtClean="0"/>
            </a:br>
            <a:r>
              <a:rPr lang="zh-CN" altLang="en-US" dirty="0" smtClean="0"/>
              <a:t>如果你希望取书的时候最方便（不去翻动其它书），你在放书的时候就要用立式存书的方式。计算机的世界了，所有数据存储的目的都是为了读取，所以，从计算机里面的海量数据里精准的获取到特定数据，是计算机设计要解决的主要问题。</a:t>
            </a:r>
            <a:br>
              <a:rPr lang="zh-CN" altLang="en-US" dirty="0" smtClean="0"/>
            </a:br>
            <a:r>
              <a:rPr lang="zh-CN" altLang="en-US" dirty="0" smtClean="0"/>
              <a:t/>
            </a:r>
            <a:br>
              <a:rPr lang="zh-CN" altLang="en-US" dirty="0" smtClean="0"/>
            </a:br>
            <a:r>
              <a:rPr lang="zh-CN" altLang="en-US" dirty="0" smtClean="0"/>
              <a:t>为此，计算机科学家们设计了数种数据存放方式，以获取最合适的读取效率</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计算机前辈们设计的种种数据存放方式就是数据结构：数组、集合、链表、树和图</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为了便于我们这些普通人使用这些数据结构和用这个数据结构组织的数据，前辈们还附送了如何构建这个数据结构的算法（写入）和如何获取这个</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4"/>
              </a:rPr>
              <a:t>数据结构</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中数据的方式（读取）。</a:t>
            </a:r>
          </a:p>
          <a:p>
            <a:endParaRPr lang="en-US" altLang="zh-CN" dirty="0" smtClean="0"/>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那么数据结构和</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5"/>
              </a:rPr>
              <a:t>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，都是在说数据存储，他们有什么区别？</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数据结构是关于数据在计算机的内存里面时数据如何被组织的，如何组织数据以便于软件高效的获取数据，包含了数据在内存中的存储方式，写入算法和读取算法。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而数据库技术，传统上，是关于数据在计算机的外部存储是数据如何被组织，包含了数据在硬盘上存储时的写入算法和读取算法。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因为两者存取的数据的量和访问效率的要求不一样，两者使用的技术也不一样。而在教给学生时，两者的方式也不一样。内存数据要求高效，所以，需要新程序员能够通过直接构建数据结构的方式访问数据；而外存储的数据访问时效相对长，新程序员可以通过封装（不了解数据库的数据存储方式）的前提下来访问数据。</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随着内存的增加以及内存数据量和复杂度的增加，也衍生了内存数据库技术。就是说，因为数据量大了，数据的复杂度增多了，把数据库技术用于内存数据的访问</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却并非是直接搬用硬盘数据库技术，因此，诞生了</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6"/>
              </a:rPr>
              <a:t>内存数据库技术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59</a:t>
            </a:fld>
            <a:endParaRPr lang="en-US" altLang="zh-CN"/>
          </a:p>
        </p:txBody>
      </p:sp>
    </p:spTree>
    <p:extLst>
      <p:ext uri="{BB962C8B-B14F-4D97-AF65-F5344CB8AC3E}">
        <p14:creationId xmlns:p14="http://schemas.microsoft.com/office/powerpoint/2010/main" val="429076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先解释一下什么是计算机软件中的数据：</a:t>
            </a:r>
          </a:p>
          <a:p>
            <a:r>
              <a:rPr lang="zh-CN" altLang="en-US" dirty="0" smtClean="0"/>
              <a:t>计算机做的是数据处理的工作，所以，核心在数据。</a:t>
            </a:r>
            <a:br>
              <a:rPr lang="zh-CN" altLang="en-US" dirty="0" smtClean="0"/>
            </a:br>
            <a:r>
              <a:rPr lang="zh-CN" altLang="en-US" dirty="0" smtClean="0"/>
              <a:t/>
            </a:r>
            <a:br>
              <a:rPr lang="zh-CN" altLang="en-US" dirty="0" smtClean="0"/>
            </a:br>
            <a:r>
              <a:rPr lang="zh-CN" altLang="en-US" dirty="0" smtClean="0"/>
              <a:t>软件由代码和数据组成。以知乎为例，使用知乎是使用知乎这个</a:t>
            </a:r>
            <a:r>
              <a:rPr lang="en-US" altLang="zh-CN" dirty="0" smtClean="0"/>
              <a:t>APP</a:t>
            </a:r>
            <a:r>
              <a:rPr lang="zh-CN" altLang="en-US" dirty="0" smtClean="0"/>
              <a:t>，知乎</a:t>
            </a:r>
            <a:r>
              <a:rPr lang="en-US" altLang="zh-CN" dirty="0" smtClean="0"/>
              <a:t>APP</a:t>
            </a:r>
            <a:r>
              <a:rPr lang="zh-CN" altLang="en-US" dirty="0" smtClean="0"/>
              <a:t>由代码构建；使用知乎主要是看知乎里面的问答和文章，这些都是知乎的数据。比如</a:t>
            </a:r>
            <a:r>
              <a:rPr lang="en-US" altLang="zh-CN" dirty="0" smtClean="0"/>
              <a:t>APP</a:t>
            </a:r>
            <a:r>
              <a:rPr lang="zh-CN" altLang="en-US" dirty="0" smtClean="0"/>
              <a:t>升级后，消息页面内容被重新组织了，这是代码的变更；实际上消息（数据本身）是没有变化的。只要知乎愿意，改一下代码，恢复成上一个显示样式很容易</a:t>
            </a:r>
            <a:r>
              <a:rPr lang="en-US" altLang="zh-CN" dirty="0" smtClean="0"/>
              <a:t>------ </a:t>
            </a:r>
            <a:r>
              <a:rPr lang="zh-CN" altLang="en-US" dirty="0" smtClean="0"/>
              <a:t>但是，如果你把消息删除了，不管怎么升级软件，怎么改写代码，被删除的消息（数据）就不能显示了。所以，所谓软件，一直在做两件事。一，编写代码实现人想要的功能；二，组织数据，支持代码对数据的处理，以便于人驱动计算机更好的采集、存储、处理和使用数据。</a:t>
            </a:r>
            <a:br>
              <a:rPr lang="zh-CN" altLang="en-US" dirty="0" smtClean="0"/>
            </a:br>
            <a:r>
              <a:rPr lang="zh-CN" altLang="en-US" dirty="0" smtClean="0"/>
              <a:t>再以知乎为例，知乎这个</a:t>
            </a:r>
            <a:r>
              <a:rPr lang="en-US" altLang="zh-CN" dirty="0" smtClean="0"/>
              <a:t>APP</a:t>
            </a:r>
            <a:r>
              <a:rPr lang="zh-CN" altLang="en-US" dirty="0" smtClean="0"/>
              <a:t>重要，还是知乎里面的内容重要？</a:t>
            </a:r>
            <a:endParaRPr lang="en-US" altLang="zh-CN" dirty="0" smtClean="0"/>
          </a:p>
          <a:p>
            <a:endPar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关于数据在计算机的存储，我另一个回答里的通俗解释：</a:t>
            </a:r>
          </a:p>
          <a:p>
            <a:r>
              <a:rPr lang="zh-CN" altLang="en-US" dirty="0" smtClean="0"/>
              <a:t>计算机的存储技术里面有个基本操作：写入，读取。</a:t>
            </a:r>
            <a:br>
              <a:rPr lang="zh-CN" altLang="en-US" dirty="0" smtClean="0"/>
            </a:br>
            <a:r>
              <a:rPr lang="zh-CN" altLang="en-US" dirty="0" smtClean="0"/>
              <a:t/>
            </a:r>
            <a:br>
              <a:rPr lang="zh-CN" altLang="en-US" dirty="0" smtClean="0"/>
            </a:br>
            <a:r>
              <a:rPr lang="zh-CN" altLang="en-US" dirty="0" smtClean="0"/>
              <a:t>写，就是把知识写入计算机的存储器里，相当于我们学习知识。读，就是把知识从计算机的存储器里读出来，用于后续的显示、计算等等。</a:t>
            </a:r>
            <a:br>
              <a:rPr lang="zh-CN" altLang="en-US" dirty="0" smtClean="0"/>
            </a:br>
            <a:r>
              <a:rPr lang="zh-CN" altLang="en-US" dirty="0" smtClean="0"/>
              <a:t>在计算机的世界里，如何写决定了如何读，如何读决定了如何写。有点儿拗口，我试着举个生活的例子。下面这张图片里，标识出来了三种书本的存放方式。</a:t>
            </a:r>
            <a:endParaRPr lang="en-US" altLang="zh-CN" dirty="0" smtClean="0"/>
          </a:p>
          <a:p>
            <a:endParaRPr lang="en-US" altLang="zh-CN" dirty="0" smtClean="0"/>
          </a:p>
          <a:p>
            <a:r>
              <a:rPr lang="zh-CN" altLang="en-US" dirty="0" smtClean="0"/>
              <a:t>书本的三种存储方式，决定了取书的方式也有三种。</a:t>
            </a:r>
            <a:br>
              <a:rPr lang="zh-CN" altLang="en-US" dirty="0" smtClean="0"/>
            </a:br>
            <a:r>
              <a:rPr lang="zh-CN" altLang="en-US" dirty="0" smtClean="0"/>
              <a:t>三种方式存放的时候方便程度是不一样的，三种方式获取的时候方便程度也是不一样的。我们用第一种方式来</a:t>
            </a:r>
            <a:r>
              <a:rPr lang="zh-CN" altLang="en-US" u="none" strike="noStrike" dirty="0" smtClean="0">
                <a:effectLst/>
                <a:hlinkClick r:id="rId3"/>
              </a:rPr>
              <a:t>存书</a:t>
            </a:r>
            <a:r>
              <a:rPr lang="zh-CN" altLang="en-US" dirty="0" smtClean="0"/>
              <a:t>，就只能按照第一种方式来取书。</a:t>
            </a:r>
            <a:br>
              <a:rPr lang="zh-CN" altLang="en-US" dirty="0" smtClean="0"/>
            </a:br>
            <a:r>
              <a:rPr lang="zh-CN" altLang="en-US" dirty="0" smtClean="0"/>
              <a:t>如果你希望取书的时候最方便（不去翻动其它书），你在放书的时候就要用立式存书的方式。计算机的世界了，所有数据存储的目的都是为了读取，所以，从计算机里面的海量数据里精准的获取到特定数据，是计算机设计要解决的主要问题。</a:t>
            </a:r>
            <a:br>
              <a:rPr lang="zh-CN" altLang="en-US" dirty="0" smtClean="0"/>
            </a:br>
            <a:r>
              <a:rPr lang="zh-CN" altLang="en-US" dirty="0" smtClean="0"/>
              <a:t/>
            </a:r>
            <a:br>
              <a:rPr lang="zh-CN" altLang="en-US" dirty="0" smtClean="0"/>
            </a:br>
            <a:r>
              <a:rPr lang="zh-CN" altLang="en-US" dirty="0" smtClean="0"/>
              <a:t>为此，计算机科学家们设计了数种数据存放方式，以获取最合适的读取效率</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计算机前辈们设计的种种数据存放方式就是数据结构：数组、集合、链表、树和图</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为了便于我们这些普通人使用这些数据结构和用这个数据结构组织的数据，前辈们还附送了如何构建这个数据结构的算法（写入）和如何获取这个</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4"/>
              </a:rPr>
              <a:t>数据结构</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中数据的方式（读取）。</a:t>
            </a:r>
          </a:p>
          <a:p>
            <a:endParaRPr lang="en-US" altLang="zh-CN" dirty="0" smtClean="0"/>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那么数据结构和</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5"/>
              </a:rPr>
              <a:t>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，都是在说数据存储，他们有什么区别？</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数据结构是关于数据在计算机的内存里面时数据如何被组织的，如何组织数据以便于软件高效的获取数据，包含了数据在内存中的存储方式，写入算法和读取算法。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而数据库技术，传统上，是关于数据在计算机的外部存储是数据如何被组织，包含了数据在硬盘上存储时的写入算法和读取算法。</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因为两者存取的数据的量和访问效率的要求不一样，两者使用的技术也不一样。而在教给学生时，两者的方式也不一样。内存数据要求高效，所以，需要新程序员能够通过直接构建数据结构的方式访问数据；而外存储的数据访问时效相对长，新程序员可以通过封装（不了解数据库的数据存储方式）的前提下来访问数据。</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随着内存的增加以及内存数据量和复杂度的增加，也衍生了内存数据库技术。就是说，因为数据量大了，数据的复杂度增多了，把数据库技术用于内存数据的访问</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却并非是直接搬用硬盘数据库技术，因此，诞生了</a:t>
            </a:r>
            <a:r>
              <a:rPr lang="zh-CN" altLang="en-US" sz="1200" b="0" i="0" u="none" strike="noStrike" kern="1200" dirty="0" smtClean="0">
                <a:solidFill>
                  <a:schemeClr val="tx1"/>
                </a:solidFill>
                <a:effectLst/>
                <a:latin typeface="Times New Roman" panose="02020603050405020304" pitchFamily="18" charset="0"/>
                <a:ea typeface="宋体" panose="02010600030101010101" pitchFamily="2" charset="-122"/>
                <a:cs typeface="+mn-cs"/>
                <a:hlinkClick r:id="rId6"/>
              </a:rPr>
              <a:t>内存数据库技术</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67</a:t>
            </a:fld>
            <a:endParaRPr lang="en-US" altLang="zh-CN"/>
          </a:p>
        </p:txBody>
      </p:sp>
    </p:spTree>
    <p:extLst>
      <p:ext uri="{BB962C8B-B14F-4D97-AF65-F5344CB8AC3E}">
        <p14:creationId xmlns:p14="http://schemas.microsoft.com/office/powerpoint/2010/main" val="402526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68</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xfrm>
            <a:off x="65088" y="733425"/>
            <a:ext cx="6518275" cy="3667125"/>
          </a:xfrm>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73</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xfrm>
            <a:off x="65088" y="733425"/>
            <a:ext cx="6518275" cy="3667125"/>
          </a:xfrm>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Times New Roman" panose="02020603050405020304" pitchFamily="18" charset="0"/>
                <a:ea typeface="宋体" panose="02010600030101010101" pitchFamily="2" charset="-122"/>
                <a:cs typeface="+mn-cs"/>
              </a:rPr>
              <a:t>林则徐，（近代）中国“</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开眼看世界第一人”，其“虎门销烟”的壮举为世人所熟知，名言“苟利国家生死以、岂因祸福避趋之”，更成为激励后世子孙的精神支柱。</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左宗棠是福州马尾船政的创办者，又为华夏夺回六分之一国土，被梁启超誉为“五百年以来第一伟人”。</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林则徐与左宗棠，原未谋面，但英雄惜英雄。一场湘江夜话，促成两人亦师亦友的关系，更在某种程度上影响了中国近代史的进程。</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福州人林则徐与湖南人左宗棠的故事，得从道光二十八年（</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1848</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）说起。</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这一年，林则徐从新疆戍边归来不久，被任命为云贵总督，赴任途经湖南。长沙好友胡林翼极力向他推荐一位名叫左宗棠的湖南士子，说他是“湘中士类第一”。</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对于胡林翼推荐的人选，林则徐十分看重，由于事出匆忙，没能和左宗棠见上面。二年后，林则徐告病还乡，又一次途经长沙，终于和左宗棠见上面。</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两人约定在湘江上林则徐乘坐的船上见面。去见林则徐时，左宗棠因为心情十分激动，还一脚踏空，掉进了水里。在江风吹浪的湘江之夜，神交已久但素不相识的两人，相逢畅饮，放怀恳谈。林则徐对这位三十七岁的布衣秀士，“一见倾倒，诧为绝世奇才”，期许良厚。左宗棠对这位六十五岁的前辈名臣，视为“天人”，崇重逾常。共同的经世抱负和情趣，填补了他们年龄和身份悬殊的鸿沟，好似阔别多年的故人意外相逢。</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两人秉烛而谈直至天明，话题集中在“海防”与“塞防”两大主题。</a:t>
            </a:r>
          </a:p>
          <a:p>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林则徐向左宗棠出示一大摞译稿与图片，说在广东禁烟期间，自己就曾组织十多位译手幕僚，专事翻译外国文献资料，内容包括地理、文化、风情、科技和政治法律，准备结集出版（后由魏源编成</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海国图志</a:t>
            </a:r>
            <a:r>
              <a:rPr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76</a:t>
            </a:fld>
            <a:endParaRPr lang="en-US" altLang="zh-CN"/>
          </a:p>
        </p:txBody>
      </p:sp>
    </p:spTree>
    <p:extLst>
      <p:ext uri="{BB962C8B-B14F-4D97-AF65-F5344CB8AC3E}">
        <p14:creationId xmlns:p14="http://schemas.microsoft.com/office/powerpoint/2010/main" val="289827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3"/>
            <a:ext cx="98552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8"/>
            <a:ext cx="10972800" cy="5248275"/>
          </a:xfrm>
        </p:spPr>
        <p:txBody>
          <a:bodyPr/>
          <a:lstStyle/>
          <a:p>
            <a:pPr lvl="0"/>
            <a:endParaRPr lang="zh-CN" altLang="en-US" noProof="0" smtClean="0"/>
          </a:p>
        </p:txBody>
      </p:sp>
    </p:spTree>
    <p:extLst>
      <p:ext uri="{BB962C8B-B14F-4D97-AF65-F5344CB8AC3E}">
        <p14:creationId xmlns:p14="http://schemas.microsoft.com/office/powerpoint/2010/main" val="27767736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6"/>
            <a:ext cx="109728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3638"/>
            <a:ext cx="28448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3638"/>
            <a:ext cx="28448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964899938"/>
      </p:ext>
    </p:extLst>
  </p:cSld>
  <p:clrMapOvr>
    <a:masterClrMapping/>
  </p:clrMapOvr>
  <p:transition>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914400" y="1981200"/>
            <a:ext cx="10363200" cy="4114800"/>
          </a:xfrm>
        </p:spPr>
        <p:txBody>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2681884495"/>
      </p:ext>
    </p:extLst>
  </p:cSld>
  <p:clrMapOvr>
    <a:masterClrMapping/>
  </p:clrMapOvr>
  <p:transition>
    <p:spli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FA8DB7B5-6318-4A9E-8942-4A2368139A09}" type="slidenum">
              <a:rPr lang="en-US" altLang="zh-CN" smtClean="0"/>
              <a:pPr>
                <a:defRPr/>
              </a:pPr>
              <a:t>‹#›</a:t>
            </a:fld>
            <a:endParaRPr lang="en-US" altLang="zh-CN"/>
          </a:p>
        </p:txBody>
      </p:sp>
    </p:spTree>
    <p:extLst>
      <p:ext uri="{BB962C8B-B14F-4D97-AF65-F5344CB8AC3E}">
        <p14:creationId xmlns:p14="http://schemas.microsoft.com/office/powerpoint/2010/main" val="26438014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3352" y="44624"/>
            <a:ext cx="10515600" cy="687611"/>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4F01AAF-5230-4DC7-AD0B-862717DD6E1A}" type="slidenum">
              <a:rPr lang="en-US" altLang="zh-CN" smtClean="0"/>
              <a:pPr>
                <a:defRPr/>
              </a:pPr>
              <a:t>‹#›</a:t>
            </a:fld>
            <a:endParaRPr lang="en-US" altLang="zh-CN"/>
          </a:p>
        </p:txBody>
      </p:sp>
    </p:spTree>
    <p:extLst>
      <p:ext uri="{BB962C8B-B14F-4D97-AF65-F5344CB8AC3E}">
        <p14:creationId xmlns:p14="http://schemas.microsoft.com/office/powerpoint/2010/main" val="3056077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E346143-CD10-4A03-92A3-1CE15DD1099F}" type="slidenum">
              <a:rPr lang="en-US" altLang="zh-CN" smtClean="0"/>
              <a:pPr>
                <a:defRPr/>
              </a:pPr>
              <a:t>‹#›</a:t>
            </a:fld>
            <a:endParaRPr lang="en-US" altLang="zh-CN"/>
          </a:p>
        </p:txBody>
      </p:sp>
    </p:spTree>
    <p:extLst>
      <p:ext uri="{BB962C8B-B14F-4D97-AF65-F5344CB8AC3E}">
        <p14:creationId xmlns:p14="http://schemas.microsoft.com/office/powerpoint/2010/main" val="1460993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551384" y="1052736"/>
            <a:ext cx="5328592"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315000" y="1052736"/>
            <a:ext cx="5325616" cy="50522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594446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1344" y="-37909"/>
            <a:ext cx="7416824" cy="802613"/>
          </a:xfrm>
        </p:spPr>
        <p:txBody>
          <a:bodyPr/>
          <a:lstStyle>
            <a:lvl1pPr>
              <a:defRPr>
                <a:solidFill>
                  <a:srgbClr val="0000CC"/>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95400" y="908720"/>
            <a:ext cx="5157787"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695400" y="1628800"/>
            <a:ext cx="5157787"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241404" y="908720"/>
            <a:ext cx="5183188" cy="576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6241404" y="1628800"/>
            <a:ext cx="5183188" cy="4464496"/>
          </a:xfrm>
        </p:spPr>
        <p:txBody>
          <a:bodyPr/>
          <a:lstStyle>
            <a:lvl1pPr>
              <a:defRPr sz="24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29403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04993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DD0E9652-B3C6-4FC8-A4BB-837F7A0CE470}" type="slidenum">
              <a:rPr lang="en-US" altLang="zh-CN" smtClean="0"/>
              <a:pPr>
                <a:defRPr/>
              </a:pPr>
              <a:t>‹#›</a:t>
            </a:fld>
            <a:endParaRPr lang="en-US" altLang="zh-CN"/>
          </a:p>
        </p:txBody>
      </p:sp>
    </p:spTree>
    <p:extLst>
      <p:ext uri="{BB962C8B-B14F-4D97-AF65-F5344CB8AC3E}">
        <p14:creationId xmlns:p14="http://schemas.microsoft.com/office/powerpoint/2010/main" val="1291190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37124B82-EB09-464E-9BE5-84074AEDA532}" type="slidenum">
              <a:rPr lang="en-US" altLang="zh-CN" smtClean="0"/>
              <a:pPr>
                <a:defRPr/>
              </a:pPr>
              <a:t>‹#›</a:t>
            </a:fld>
            <a:endParaRPr lang="en-US" altLang="zh-CN"/>
          </a:p>
        </p:txBody>
      </p:sp>
    </p:spTree>
    <p:extLst>
      <p:ext uri="{BB962C8B-B14F-4D97-AF65-F5344CB8AC3E}">
        <p14:creationId xmlns:p14="http://schemas.microsoft.com/office/powerpoint/2010/main" val="160651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523F1C25-3B3C-4EB3-8038-CF54CA764B60}" type="slidenum">
              <a:rPr lang="en-US" altLang="zh-CN" smtClean="0"/>
              <a:pPr>
                <a:defRPr/>
              </a:pPr>
              <a:t>‹#›</a:t>
            </a:fld>
            <a:endParaRPr lang="en-US" altLang="zh-CN"/>
          </a:p>
        </p:txBody>
      </p:sp>
    </p:spTree>
    <p:extLst>
      <p:ext uri="{BB962C8B-B14F-4D97-AF65-F5344CB8AC3E}">
        <p14:creationId xmlns:p14="http://schemas.microsoft.com/office/powerpoint/2010/main" val="477268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en-US"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E5A78794-D54A-41BA-8202-58A6B542050C}" type="slidenum">
              <a:rPr lang="en-US" altLang="zh-CN" smtClean="0"/>
              <a:pPr>
                <a:defRPr/>
              </a:pPr>
              <a:t>‹#›</a:t>
            </a:fld>
            <a:endParaRPr lang="en-US" altLang="zh-CN"/>
          </a:p>
        </p:txBody>
      </p:sp>
    </p:spTree>
    <p:extLst>
      <p:ext uri="{BB962C8B-B14F-4D97-AF65-F5344CB8AC3E}">
        <p14:creationId xmlns:p14="http://schemas.microsoft.com/office/powerpoint/2010/main" val="217682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981200"/>
            <a:ext cx="5080000" cy="4114800"/>
          </a:xfrm>
        </p:spPr>
        <p:txBody>
          <a:bodyPr/>
          <a:lstStyle/>
          <a:p>
            <a:pPr lvl="0"/>
            <a:endParaRPr lang="zh-CN" altLang="en-US" noProof="0"/>
          </a:p>
        </p:txBody>
      </p:sp>
      <p:sp>
        <p:nvSpPr>
          <p:cNvPr id="5" name="日期占位符 4"/>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a:prstGeom prst="rect">
            <a:avLst/>
          </a:prstGeom>
        </p:spPr>
        <p:txBody>
          <a:bodyPr/>
          <a:lstStyle>
            <a:lvl1pPr>
              <a:defRPr/>
            </a:lvl1pPr>
          </a:lstStyle>
          <a:p>
            <a:pPr>
              <a:defRPr/>
            </a:pPr>
            <a:fld id="{4A44980B-21D5-4B00-B66C-19D018A64B8C}" type="slidenum">
              <a:rPr lang="en-US" altLang="zh-CN"/>
              <a:pPr>
                <a:defRPr/>
              </a:pPr>
              <a:t>‹#›</a:t>
            </a:fld>
            <a:endParaRPr lang="en-US" altLang="zh-CN"/>
          </a:p>
        </p:txBody>
      </p:sp>
    </p:spTree>
    <p:extLst>
      <p:ext uri="{BB962C8B-B14F-4D97-AF65-F5344CB8AC3E}">
        <p14:creationId xmlns:p14="http://schemas.microsoft.com/office/powerpoint/2010/main" val="3411064642"/>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3848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4165600" y="6248400"/>
            <a:ext cx="3860800" cy="457200"/>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8737600" y="6200775"/>
            <a:ext cx="2844800" cy="457200"/>
          </a:xfrm>
          <a:prstGeom prst="rect">
            <a:avLst/>
          </a:prstGeom>
        </p:spPr>
        <p:txBody>
          <a:bodyPr/>
          <a:lstStyle>
            <a:lvl1pPr>
              <a:defRPr/>
            </a:lvl1pPr>
          </a:lstStyle>
          <a:p>
            <a:pPr>
              <a:defRPr/>
            </a:pPr>
            <a:fld id="{0546D232-2191-432E-9834-DCF771344FCA}" type="slidenum">
              <a:rPr lang="en-US" altLang="zh-CN"/>
              <a:pPr>
                <a:defRPr/>
              </a:pPr>
              <a:t>‹#›</a:t>
            </a:fld>
            <a:endParaRPr lang="en-US" altLang="zh-CN"/>
          </a:p>
        </p:txBody>
      </p:sp>
      <p:sp>
        <p:nvSpPr>
          <p:cNvPr id="7" name="日期占位符 6"/>
          <p:cNvSpPr>
            <a:spLocks noGrp="1"/>
          </p:cNvSpPr>
          <p:nvPr>
            <p:ph type="dt" sz="half" idx="12"/>
          </p:nvPr>
        </p:nvSpPr>
        <p:spPr>
          <a:xfrm>
            <a:off x="609600" y="6245225"/>
            <a:ext cx="2844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039012205"/>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E8661445-1F7A-42B9-B9BE-6A551694DD44}" type="slidenum">
              <a:rPr lang="en-US" altLang="zh-CN"/>
              <a:pPr>
                <a:defRPr/>
              </a:pPr>
              <a:t>‹#›</a:t>
            </a:fld>
            <a:endParaRPr lang="en-US" altLang="zh-CN"/>
          </a:p>
        </p:txBody>
      </p:sp>
    </p:spTree>
    <p:extLst>
      <p:ext uri="{BB962C8B-B14F-4D97-AF65-F5344CB8AC3E}">
        <p14:creationId xmlns:p14="http://schemas.microsoft.com/office/powerpoint/2010/main" val="506103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8"/>
            <a:ext cx="105156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5"/>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609600" y="1600205"/>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5044" r:id="rId12"/>
    <p:sldLayoutId id="2147485045" r:id="rId13"/>
    <p:sldLayoutId id="2147485046" r:id="rId14"/>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189"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377"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566"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754"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891" indent="-342891"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32" indent="-285744"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2971" indent="-228594"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160"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349" indent="-228594"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83778"/>
            <a:ext cx="10515600" cy="519318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Rectangle 7"/>
          <p:cNvSpPr>
            <a:spLocks noChangeArrowheads="1"/>
          </p:cNvSpPr>
          <p:nvPr userDrawn="1"/>
        </p:nvSpPr>
        <p:spPr bwMode="auto">
          <a:xfrm>
            <a:off x="2256367" y="1484314"/>
            <a:ext cx="955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8" name="Rectangle 8"/>
          <p:cNvSpPr>
            <a:spLocks noChangeArrowheads="1"/>
          </p:cNvSpPr>
          <p:nvPr userDrawn="1"/>
        </p:nvSpPr>
        <p:spPr bwMode="auto">
          <a:xfrm>
            <a:off x="11889572" y="6604001"/>
            <a:ext cx="186013"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9" name="Rectangle 9"/>
          <p:cNvSpPr>
            <a:spLocks noChangeArrowheads="1"/>
          </p:cNvSpPr>
          <p:nvPr userDrawn="1"/>
        </p:nvSpPr>
        <p:spPr bwMode="auto">
          <a:xfrm>
            <a:off x="914400" y="6229350"/>
            <a:ext cx="2345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 name="Rectangle 10"/>
          <p:cNvSpPr>
            <a:spLocks noChangeArrowheads="1"/>
          </p:cNvSpPr>
          <p:nvPr userDrawn="1"/>
        </p:nvSpPr>
        <p:spPr bwMode="auto">
          <a:xfrm>
            <a:off x="4165600" y="6229350"/>
            <a:ext cx="3564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11" name="Line 8"/>
          <p:cNvSpPr>
            <a:spLocks noChangeShapeType="1"/>
          </p:cNvSpPr>
          <p:nvPr userDrawn="1"/>
        </p:nvSpPr>
        <p:spPr bwMode="auto">
          <a:xfrm>
            <a:off x="0" y="764704"/>
            <a:ext cx="12192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4000"/>
          </a:p>
        </p:txBody>
      </p:sp>
      <p:sp>
        <p:nvSpPr>
          <p:cNvPr id="12" name="AutoShape 11"/>
          <p:cNvSpPr>
            <a:spLocks noChangeArrowheads="1"/>
          </p:cNvSpPr>
          <p:nvPr userDrawn="1"/>
        </p:nvSpPr>
        <p:spPr bwMode="auto">
          <a:xfrm flipH="1">
            <a:off x="11231034" y="6137276"/>
            <a:ext cx="960967"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4" name="Rectangle 10"/>
          <p:cNvSpPr>
            <a:spLocks noChangeArrowheads="1"/>
          </p:cNvSpPr>
          <p:nvPr userDrawn="1"/>
        </p:nvSpPr>
        <p:spPr bwMode="auto">
          <a:xfrm>
            <a:off x="-24681" y="-64369"/>
            <a:ext cx="7754747" cy="813671"/>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2" name="Title Placeholder 1"/>
          <p:cNvSpPr>
            <a:spLocks noGrp="1"/>
          </p:cNvSpPr>
          <p:nvPr>
            <p:ph type="title"/>
          </p:nvPr>
        </p:nvSpPr>
        <p:spPr>
          <a:xfrm>
            <a:off x="263352" y="113730"/>
            <a:ext cx="7056784" cy="57896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420389647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hyperlink" Target="http://plep.cug.edu.c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eg"/><Relationship Id="rId1" Type="http://schemas.openxmlformats.org/officeDocument/2006/relationships/slideLayout" Target="../slideLayouts/slideLayout16.xml"/><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bilibili.com/video/BV1cd4y1K7mq/?spm_id_from=333.337.search-card.all.click" TargetMode="External"/><Relationship Id="rId7" Type="http://schemas.openxmlformats.org/officeDocument/2006/relationships/image" Target="../media/image41.emf"/><Relationship Id="rId2" Type="http://schemas.openxmlformats.org/officeDocument/2006/relationships/hyperlink" Target="https://www.bilibili.com/video/BV1Z7411R7eC/?spm_id_from=333.337.search-card.all.click&amp;vd_source=7b4cb75188c9f6440308245a855f6a2d" TargetMode="External"/><Relationship Id="rId1" Type="http://schemas.openxmlformats.org/officeDocument/2006/relationships/slideLayout" Target="../slideLayouts/slideLayout16.xml"/><Relationship Id="rId6" Type="http://schemas.openxmlformats.org/officeDocument/2006/relationships/image" Target="../media/image40.jpeg"/><Relationship Id="rId5" Type="http://schemas.openxmlformats.org/officeDocument/2006/relationships/hyperlink" Target="http://visualgo.net/" TargetMode="External"/><Relationship Id="rId4" Type="http://schemas.openxmlformats.org/officeDocument/2006/relationships/hyperlink" Target="https://www.bilibili.com/video/BV1jt4y117KR?p=23&amp;vd_source=7b4cb75188c9f6440308245a855f6a2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1.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2.png"/><Relationship Id="rId2" Type="http://schemas.openxmlformats.org/officeDocument/2006/relationships/image" Target="../media/image57.jpeg"/><Relationship Id="rId1" Type="http://schemas.openxmlformats.org/officeDocument/2006/relationships/slideLayout" Target="../slideLayouts/slideLayout16.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59.jpeg"/></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2.jpg"/></Relationships>
</file>

<file path=ppt/slides/_rels/slide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16.xml"/><Relationship Id="rId5" Type="http://schemas.openxmlformats.org/officeDocument/2006/relationships/image" Target="../media/image80.jpe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emf"/><Relationship Id="rId1" Type="http://schemas.openxmlformats.org/officeDocument/2006/relationships/slideLayout" Target="../slideLayouts/slideLayout16.xml"/><Relationship Id="rId4" Type="http://schemas.openxmlformats.org/officeDocument/2006/relationships/image" Target="../media/image9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99.wmf"/><Relationship Id="rId4" Type="http://schemas.openxmlformats.org/officeDocument/2006/relationships/oleObject" Target="../embeddings/oleObject5.bin"/></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102.tmp"/><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8543925" y="6454777"/>
            <a:ext cx="213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3" name="Text Box 7"/>
          <p:cNvSpPr txBox="1">
            <a:spLocks noChangeArrowheads="1"/>
          </p:cNvSpPr>
          <p:nvPr/>
        </p:nvSpPr>
        <p:spPr bwMode="auto">
          <a:xfrm>
            <a:off x="1774828" y="4292602"/>
            <a:ext cx="8642351"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smtClean="0">
                <a:latin typeface="华文仿宋" panose="02010600040101010101" pitchFamily="2" charset="-122"/>
                <a:ea typeface="华文仿宋" panose="02010600040101010101" pitchFamily="2" charset="-122"/>
              </a:rPr>
              <a:t>2024</a:t>
            </a:r>
            <a:r>
              <a:rPr lang="zh-CN" altLang="en-US" sz="2800" smtClean="0">
                <a:latin typeface="华文仿宋" panose="02010600040101010101" pitchFamily="2" charset="-122"/>
                <a:ea typeface="华文仿宋" panose="02010600040101010101" pitchFamily="2" charset="-122"/>
              </a:rPr>
              <a:t>年</a:t>
            </a:r>
            <a:r>
              <a:rPr lang="zh-CN" altLang="en-US" sz="2800" dirty="0">
                <a:latin typeface="华文仿宋" panose="02010600040101010101" pitchFamily="2" charset="-122"/>
                <a:ea typeface="华文仿宋" panose="02010600040101010101" pitchFamily="2" charset="-122"/>
              </a:rPr>
              <a:t>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78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a:xfrm>
            <a:off x="0" y="1274763"/>
            <a:ext cx="12192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000CC"/>
                </a:solidFill>
                <a:latin typeface="+mj-lt"/>
                <a:ea typeface="+mj-ea"/>
                <a:cs typeface="+mj-cs"/>
              </a:defRPr>
            </a:lvl1pPr>
          </a:lstStyle>
          <a:p>
            <a:pPr fontAlgn="auto">
              <a:spcAft>
                <a:spcPts val="0"/>
              </a:spcAft>
            </a:pPr>
            <a:r>
              <a:rPr kumimoji="0" lang="zh-CN" altLang="en-US" sz="6900" b="1" dirty="0" smtClean="0">
                <a:solidFill>
                  <a:srgbClr val="C62400"/>
                </a:solidFill>
              </a:rPr>
              <a:t>数 据 结 构</a:t>
            </a:r>
            <a:r>
              <a:rPr kumimoji="0" lang="en-US" altLang="zh-CN" sz="6900" b="1" dirty="0" smtClean="0">
                <a:solidFill>
                  <a:srgbClr val="C62400"/>
                </a:solidFill>
              </a:rPr>
              <a:t/>
            </a:r>
            <a:br>
              <a:rPr kumimoji="0" lang="en-US" altLang="zh-CN" sz="6900" b="1" dirty="0" smtClean="0">
                <a:solidFill>
                  <a:srgbClr val="C62400"/>
                </a:solidFill>
              </a:rPr>
            </a:br>
            <a:r>
              <a:rPr kumimoji="0" lang="zh-CN" altLang="en-US" sz="7200" b="1" dirty="0" smtClean="0">
                <a:solidFill>
                  <a:srgbClr val="C62400"/>
                </a:solidFill>
                <a:latin typeface="华文仿宋" panose="02010600040101010101" pitchFamily="2" charset="-122"/>
                <a:ea typeface="华文仿宋" panose="02010600040101010101" pitchFamily="2" charset="-122"/>
              </a:rPr>
              <a:t>第</a:t>
            </a:r>
            <a:r>
              <a:rPr kumimoji="0" lang="en-US" altLang="zh-CN" sz="7200" b="1" dirty="0" smtClean="0">
                <a:solidFill>
                  <a:srgbClr val="C62400"/>
                </a:solidFill>
                <a:latin typeface="华文仿宋" panose="02010600040101010101" pitchFamily="2" charset="-122"/>
                <a:ea typeface="华文仿宋" panose="02010600040101010101" pitchFamily="2" charset="-122"/>
              </a:rPr>
              <a:t>1</a:t>
            </a:r>
            <a:r>
              <a:rPr kumimoji="0" lang="zh-CN" altLang="en-US" sz="7200" b="1" dirty="0" smtClean="0">
                <a:solidFill>
                  <a:srgbClr val="C62400"/>
                </a:solidFill>
                <a:latin typeface="华文仿宋" panose="02010600040101010101" pitchFamily="2" charset="-122"/>
                <a:ea typeface="华文仿宋" panose="02010600040101010101" pitchFamily="2" charset="-122"/>
              </a:rPr>
              <a:t>章 绪论</a:t>
            </a:r>
            <a:endParaRPr kumimoji="0" lang="zh-CN" altLang="en-US" sz="6900" b="1" dirty="0">
              <a:solidFill>
                <a:srgbClr val="C62400"/>
              </a:solidFill>
            </a:endParaRPr>
          </a:p>
        </p:txBody>
      </p:sp>
    </p:spTree>
    <p:extLst>
      <p:ext uri="{BB962C8B-B14F-4D97-AF65-F5344CB8AC3E}">
        <p14:creationId xmlns:p14="http://schemas.microsoft.com/office/powerpoint/2010/main" val="7944352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Q1: </a:t>
            </a:r>
            <a:r>
              <a:rPr lang="zh-CN" altLang="en-US" dirty="0"/>
              <a:t>为什么学习数据结构？ </a:t>
            </a:r>
          </a:p>
        </p:txBody>
      </p:sp>
      <p:sp>
        <p:nvSpPr>
          <p:cNvPr id="3" name="内容占位符 2"/>
          <p:cNvSpPr>
            <a:spLocks noGrp="1"/>
          </p:cNvSpPr>
          <p:nvPr>
            <p:ph idx="1"/>
          </p:nvPr>
        </p:nvSpPr>
        <p:spPr>
          <a:xfrm>
            <a:off x="551384" y="983778"/>
            <a:ext cx="7632848" cy="5193185"/>
          </a:xfrm>
        </p:spPr>
        <p:txBody>
          <a:bodyPr>
            <a:normAutofit/>
          </a:bodyPr>
          <a:lstStyle/>
          <a:p>
            <a:r>
              <a:rPr lang="en-US" altLang="zh-CN" sz="2400" dirty="0" smtClean="0"/>
              <a:t>GTA 5</a:t>
            </a:r>
            <a:r>
              <a:rPr lang="zh-CN" altLang="en-US" sz="2400" dirty="0"/>
              <a:t>联机</a:t>
            </a:r>
            <a:r>
              <a:rPr lang="zh-CN" altLang="en-US" sz="2400" dirty="0" smtClean="0"/>
              <a:t>版启动时超过</a:t>
            </a:r>
            <a:r>
              <a:rPr lang="en-US" altLang="zh-CN" sz="2400" dirty="0"/>
              <a:t>80%</a:t>
            </a:r>
            <a:r>
              <a:rPr lang="zh-CN" altLang="en-US" sz="2400" dirty="0"/>
              <a:t>的玩家，都要等</a:t>
            </a:r>
            <a:r>
              <a:rPr lang="en-US" altLang="zh-CN" sz="2400" dirty="0"/>
              <a:t>3</a:t>
            </a:r>
            <a:r>
              <a:rPr lang="zh-CN" altLang="en-US" sz="2400" dirty="0"/>
              <a:t>分钟以上，有的甚至超过</a:t>
            </a:r>
            <a:r>
              <a:rPr lang="en-US" altLang="zh-CN" sz="2400" dirty="0"/>
              <a:t>15</a:t>
            </a:r>
            <a:r>
              <a:rPr lang="zh-CN" altLang="en-US" sz="2400" dirty="0" smtClean="0"/>
              <a:t>分钟</a:t>
            </a:r>
            <a:endParaRPr lang="en-US" altLang="zh-CN" sz="2400" dirty="0" smtClean="0"/>
          </a:p>
          <a:p>
            <a:r>
              <a:rPr lang="zh-CN" altLang="en-US" sz="2400" dirty="0"/>
              <a:t>单机</a:t>
            </a:r>
            <a:r>
              <a:rPr lang="zh-CN" altLang="en-US" sz="2400" dirty="0" smtClean="0"/>
              <a:t>版可以快速打开</a:t>
            </a:r>
            <a:endParaRPr lang="en-US" altLang="zh-CN" sz="2400" dirty="0" smtClean="0"/>
          </a:p>
          <a:p>
            <a:r>
              <a:rPr lang="zh-CN" altLang="en-US" sz="2400" dirty="0"/>
              <a:t>问题出在一个</a:t>
            </a:r>
            <a:r>
              <a:rPr lang="en-US" altLang="zh-CN" sz="2400" dirty="0" err="1"/>
              <a:t>sscanf</a:t>
            </a:r>
            <a:r>
              <a:rPr lang="zh-CN" altLang="en-US" sz="2400" dirty="0" smtClean="0"/>
              <a:t>函数</a:t>
            </a:r>
            <a:endParaRPr lang="en-US" altLang="zh-CN" sz="2400" dirty="0" smtClean="0"/>
          </a:p>
          <a:p>
            <a:r>
              <a:rPr lang="zh-CN" altLang="en-US" sz="2400" dirty="0"/>
              <a:t>读取的是一个</a:t>
            </a:r>
            <a:r>
              <a:rPr lang="en-US" altLang="zh-CN" sz="2400" dirty="0"/>
              <a:t>10M</a:t>
            </a:r>
            <a:r>
              <a:rPr lang="zh-CN" altLang="en-US" sz="2400" dirty="0"/>
              <a:t>左右</a:t>
            </a:r>
            <a:r>
              <a:rPr lang="zh-CN" altLang="en-US" sz="2400" dirty="0" smtClean="0"/>
              <a:t>，有</a:t>
            </a:r>
            <a:r>
              <a:rPr lang="en-US" altLang="zh-CN" sz="2400" dirty="0"/>
              <a:t>63000</a:t>
            </a:r>
            <a:r>
              <a:rPr lang="zh-CN" altLang="en-US" sz="2400" dirty="0"/>
              <a:t>多个条目的</a:t>
            </a:r>
            <a:r>
              <a:rPr lang="en-US" altLang="zh-CN" sz="2400" dirty="0"/>
              <a:t>JSON</a:t>
            </a:r>
            <a:r>
              <a:rPr lang="zh-CN" altLang="en-US" sz="2400" dirty="0"/>
              <a:t>文件</a:t>
            </a:r>
            <a:endParaRPr lang="en-US" altLang="zh-CN" sz="2400" dirty="0" smtClean="0"/>
          </a:p>
          <a:p>
            <a:r>
              <a:rPr lang="zh-CN" altLang="en-US" sz="2400" dirty="0"/>
              <a:t>保存前，有一个</a:t>
            </a:r>
            <a:r>
              <a:rPr lang="en-US" altLang="zh-CN" sz="2400" dirty="0"/>
              <a:t>if</a:t>
            </a:r>
            <a:r>
              <a:rPr lang="zh-CN" altLang="en-US" sz="2400" dirty="0"/>
              <a:t>语句，逐一比较</a:t>
            </a:r>
            <a:r>
              <a:rPr lang="en-US" altLang="zh-CN" sz="2400" dirty="0"/>
              <a:t>item</a:t>
            </a:r>
            <a:r>
              <a:rPr lang="zh-CN" altLang="en-US" sz="2400" dirty="0"/>
              <a:t>内项目的哈希</a:t>
            </a:r>
            <a:r>
              <a:rPr lang="zh-CN" altLang="en-US" sz="2400" dirty="0" smtClean="0"/>
              <a:t>值</a:t>
            </a:r>
            <a:endParaRPr lang="en-US" altLang="zh-CN" sz="2400" dirty="0" smtClean="0"/>
          </a:p>
          <a:p>
            <a:r>
              <a:rPr lang="zh-CN" altLang="en-US" sz="2400" dirty="0"/>
              <a:t>要执行</a:t>
            </a:r>
            <a:r>
              <a:rPr lang="en-US" altLang="zh-CN" sz="2400" dirty="0"/>
              <a:t>(63000^2+63000)/2 =</a:t>
            </a:r>
            <a:r>
              <a:rPr lang="en-US" altLang="zh-CN" sz="2400"/>
              <a:t> </a:t>
            </a:r>
            <a:r>
              <a:rPr lang="en-US" altLang="zh-CN" sz="2400" b="1" smtClean="0"/>
              <a:t>1</a:t>
            </a:r>
            <a:r>
              <a:rPr lang="en-US" altLang="zh-CN" sz="2400" b="1"/>
              <a:t>,</a:t>
            </a:r>
            <a:r>
              <a:rPr lang="en-US" altLang="zh-CN" sz="2400" b="1" smtClean="0"/>
              <a:t>984,531,500</a:t>
            </a:r>
            <a:r>
              <a:rPr lang="zh-CN" altLang="en-US" sz="2400" dirty="0" smtClean="0"/>
              <a:t>次</a:t>
            </a:r>
            <a:endParaRPr lang="en-US" altLang="zh-CN" sz="2400" dirty="0" smtClean="0"/>
          </a:p>
          <a:p>
            <a:r>
              <a:rPr lang="zh-CN" altLang="en-US" sz="2400" b="1" dirty="0" smtClean="0"/>
              <a:t>解决方案：</a:t>
            </a:r>
            <a:r>
              <a:rPr lang="en-AU" altLang="zh-CN" sz="2400" b="1" dirty="0" smtClean="0"/>
              <a:t>hash map</a:t>
            </a:r>
            <a:endParaRPr lang="en-US" altLang="zh-CN" sz="2400" b="1" dirty="0" smtClean="0"/>
          </a:p>
          <a:p>
            <a:pPr lvl="1"/>
            <a:r>
              <a:rPr lang="zh-CN" altLang="en-US" sz="2000" b="1" dirty="0"/>
              <a:t>加载时间节省</a:t>
            </a:r>
            <a:r>
              <a:rPr lang="en-US" altLang="zh-CN" sz="2000" b="1" dirty="0"/>
              <a:t>70%</a:t>
            </a:r>
          </a:p>
          <a:p>
            <a:pPr lvl="1"/>
            <a:r>
              <a:rPr lang="zh-CN" altLang="en-US" sz="2000" dirty="0" smtClean="0"/>
              <a:t>加载时间从</a:t>
            </a:r>
            <a:r>
              <a:rPr lang="zh-CN" altLang="en-US" sz="2000" dirty="0"/>
              <a:t>原来的</a:t>
            </a:r>
            <a:r>
              <a:rPr lang="en-US" altLang="zh-CN" sz="2000" dirty="0"/>
              <a:t>6</a:t>
            </a:r>
            <a:r>
              <a:rPr lang="zh-CN" altLang="en-US" sz="2000" dirty="0"/>
              <a:t>分钟，下降到现在的</a:t>
            </a:r>
            <a:r>
              <a:rPr lang="en-US" altLang="zh-CN" sz="2000" dirty="0"/>
              <a:t>1</a:t>
            </a:r>
            <a:r>
              <a:rPr lang="zh-CN" altLang="en-US" sz="2000" dirty="0"/>
              <a:t>分</a:t>
            </a:r>
            <a:r>
              <a:rPr lang="en-US" altLang="zh-CN" sz="2000" dirty="0"/>
              <a:t>50</a:t>
            </a:r>
            <a:r>
              <a:rPr lang="zh-CN" altLang="en-US" sz="2000" dirty="0" smtClean="0"/>
              <a:t>秒</a:t>
            </a:r>
            <a:endParaRPr lang="en-US" altLang="zh-CN" sz="2000" dirty="0" smtClean="0"/>
          </a:p>
          <a:p>
            <a:r>
              <a:rPr lang="en-AU" altLang="zh-CN" sz="2400" dirty="0" err="1" smtClean="0"/>
              <a:t>RockStar</a:t>
            </a:r>
            <a:r>
              <a:rPr lang="zh-CN" altLang="en-US" sz="2400" dirty="0" smtClean="0"/>
              <a:t>奖励发现者</a:t>
            </a:r>
            <a:r>
              <a:rPr lang="en-US" altLang="zh-CN" sz="2400" dirty="0" smtClean="0"/>
              <a:t>1</a:t>
            </a:r>
            <a:r>
              <a:rPr lang="zh-CN" altLang="en-US" sz="2400" dirty="0" smtClean="0"/>
              <a:t>万美金</a:t>
            </a:r>
            <a:endParaRPr lang="zh-CN" altLang="en-US" sz="2400" dirty="0"/>
          </a:p>
        </p:txBody>
      </p:sp>
      <p:pic>
        <p:nvPicPr>
          <p:cNvPr id="131076" name="Picture 4" descr="448a0bcf6fd6a151e091cf76cbf226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6280" y="1490922"/>
            <a:ext cx="3432920" cy="1794062"/>
          </a:xfrm>
          <a:prstGeom prst="rect">
            <a:avLst/>
          </a:prstGeom>
          <a:noFill/>
          <a:extLst>
            <a:ext uri="{909E8E84-426E-40DD-AFC4-6F175D3DCCD1}">
              <a14:hiddenFill xmlns:a14="http://schemas.microsoft.com/office/drawing/2010/main">
                <a:solidFill>
                  <a:srgbClr val="FFFFFF"/>
                </a:solidFill>
              </a14:hiddenFill>
            </a:ext>
          </a:extLst>
        </p:spPr>
      </p:pic>
      <p:pic>
        <p:nvPicPr>
          <p:cNvPr id="131078" name="Picture 6" descr="049e80477c43964831a2632ae07cffc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0296" y="3284984"/>
            <a:ext cx="3092374" cy="1805699"/>
          </a:xfrm>
          <a:prstGeom prst="rect">
            <a:avLst/>
          </a:prstGeom>
          <a:noFill/>
          <a:extLst>
            <a:ext uri="{909E8E84-426E-40DD-AFC4-6F175D3DCCD1}">
              <a14:hiddenFill xmlns:a14="http://schemas.microsoft.com/office/drawing/2010/main">
                <a:solidFill>
                  <a:srgbClr val="FFFFFF"/>
                </a:solidFill>
              </a14:hiddenFill>
            </a:ext>
          </a:extLst>
        </p:spPr>
      </p:pic>
      <p:pic>
        <p:nvPicPr>
          <p:cNvPr id="131080" name="Picture 8" descr="eb5de8b3039a7942ba7ed9816b3c47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0296" y="5091056"/>
            <a:ext cx="3410471" cy="1794327"/>
          </a:xfrm>
          <a:prstGeom prst="rect">
            <a:avLst/>
          </a:prstGeom>
          <a:noFill/>
          <a:extLst>
            <a:ext uri="{909E8E84-426E-40DD-AFC4-6F175D3DCCD1}">
              <a14:hiddenFill xmlns:a14="http://schemas.microsoft.com/office/drawing/2010/main">
                <a:solidFill>
                  <a:srgbClr val="FFFFFF"/>
                </a:solidFill>
              </a14:hiddenFill>
            </a:ext>
          </a:extLst>
        </p:spPr>
      </p:pic>
      <p:pic>
        <p:nvPicPr>
          <p:cNvPr id="131074" name="Picture 2" descr="05941da504450449684f23d5609559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8287" y="-27384"/>
            <a:ext cx="3482479" cy="195766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9336" y="6253935"/>
            <a:ext cx="6840760" cy="646331"/>
          </a:xfrm>
          <a:prstGeom prst="rect">
            <a:avLst/>
          </a:prstGeom>
        </p:spPr>
        <p:txBody>
          <a:bodyPr wrap="square">
            <a:spAutoFit/>
          </a:bodyPr>
          <a:lstStyle/>
          <a:p>
            <a:r>
              <a:rPr lang="en-US" altLang="zh-CN" sz="1200" dirty="0" smtClean="0"/>
              <a:t>1</a:t>
            </a:r>
            <a:r>
              <a:rPr lang="zh-CN" altLang="en-US" sz="1200" dirty="0" smtClean="0"/>
              <a:t>、https</a:t>
            </a:r>
            <a:r>
              <a:rPr lang="zh-CN" altLang="en-US" sz="1200" dirty="0"/>
              <a:t>://blog.csdn.net/xhmj12/article/details/</a:t>
            </a:r>
            <a:r>
              <a:rPr lang="zh-CN" altLang="en-US" sz="1200" dirty="0" smtClean="0"/>
              <a:t>120944347</a:t>
            </a:r>
            <a:endParaRPr lang="en-US" altLang="zh-CN" sz="1200" dirty="0" smtClean="0"/>
          </a:p>
          <a:p>
            <a:r>
              <a:rPr lang="en-AU" altLang="zh-CN" sz="1200" dirty="0" smtClean="0"/>
              <a:t>2</a:t>
            </a:r>
            <a:r>
              <a:rPr lang="zh-CN" altLang="en-US" sz="1200" dirty="0" smtClean="0"/>
              <a:t>、</a:t>
            </a:r>
            <a:r>
              <a:rPr lang="en-AU" altLang="zh-CN" sz="1200" dirty="0" smtClean="0"/>
              <a:t>https</a:t>
            </a:r>
            <a:r>
              <a:rPr lang="en-AU" altLang="zh-CN" sz="1200" dirty="0"/>
              <a:t>://www.bilibili.com/video/BV19K4y1U7pi/?spm_id_from=333.337.search-card.all.click&amp;vd_source=7b4cb75188c9f6440308245a855f6a2d</a:t>
            </a:r>
            <a:endParaRPr lang="zh-CN" altLang="en-US" sz="1200" dirty="0"/>
          </a:p>
        </p:txBody>
      </p:sp>
    </p:spTree>
    <p:extLst>
      <p:ext uri="{BB962C8B-B14F-4D97-AF65-F5344CB8AC3E}">
        <p14:creationId xmlns:p14="http://schemas.microsoft.com/office/powerpoint/2010/main" val="13850942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r>
              <a:rPr lang="zh-CN" altLang="en-US" dirty="0" smtClean="0"/>
              <a:t>例</a:t>
            </a:r>
            <a:r>
              <a:rPr lang="en-US" altLang="zh-CN" dirty="0" smtClean="0"/>
              <a:t>8</a:t>
            </a:r>
            <a:r>
              <a:rPr lang="zh-CN" altLang="en-US" dirty="0"/>
              <a:t>：早晨</a:t>
            </a:r>
            <a:r>
              <a:rPr lang="zh-CN" altLang="en-US" dirty="0" smtClean="0"/>
              <a:t>一同学背着</a:t>
            </a:r>
            <a:r>
              <a:rPr lang="zh-CN" altLang="en-US" dirty="0"/>
              <a:t>一堆书出了图书馆，结果警报响</a:t>
            </a:r>
            <a:r>
              <a:rPr lang="zh-CN" altLang="en-US"/>
              <a:t>了</a:t>
            </a:r>
            <a:r>
              <a:rPr lang="zh-CN" altLang="en-US" smtClean="0"/>
              <a:t>，保安大叔让</a:t>
            </a:r>
            <a:r>
              <a:rPr lang="zh-CN" altLang="en-US" dirty="0"/>
              <a:t>同学</a:t>
            </a:r>
            <a:r>
              <a:rPr lang="zh-CN" altLang="en-US" dirty="0" smtClean="0"/>
              <a:t>看看</a:t>
            </a:r>
            <a:r>
              <a:rPr lang="zh-CN" altLang="en-US" dirty="0"/>
              <a:t>是哪本书把警报弄响了，</a:t>
            </a:r>
            <a:r>
              <a:rPr lang="zh-CN" altLang="en-US" dirty="0" smtClean="0"/>
              <a:t>那</a:t>
            </a:r>
            <a:r>
              <a:rPr lang="zh-CN" altLang="en-US" dirty="0"/>
              <a:t>同学</a:t>
            </a:r>
            <a:r>
              <a:rPr lang="zh-CN" altLang="en-US" dirty="0" smtClean="0"/>
              <a:t>把</a:t>
            </a:r>
            <a:r>
              <a:rPr lang="zh-CN" altLang="en-US" dirty="0"/>
              <a:t>书倒出来，准备一本一本的</a:t>
            </a:r>
            <a:r>
              <a:rPr lang="zh-CN" altLang="en-US"/>
              <a:t>测。大叔见状</a:t>
            </a:r>
            <a:r>
              <a:rPr lang="zh-CN" altLang="en-US" dirty="0"/>
              <a:t>急了，把书分成两份，第一份过了一下，响了。又把这一份分成两份接着测，三回就找到</a:t>
            </a:r>
            <a:r>
              <a:rPr lang="zh-CN" altLang="en-US"/>
              <a:t>了，大叔用</a:t>
            </a:r>
            <a:r>
              <a:rPr lang="zh-CN" altLang="en-US" dirty="0"/>
              <a:t>鄙视的眼神看</a:t>
            </a:r>
            <a:r>
              <a:rPr lang="zh-CN" altLang="en-US" dirty="0" smtClean="0"/>
              <a:t>着</a:t>
            </a:r>
            <a:r>
              <a:rPr lang="zh-CN" altLang="en-US" dirty="0"/>
              <a:t>同学</a:t>
            </a:r>
            <a:r>
              <a:rPr lang="zh-CN" altLang="en-US" dirty="0" smtClean="0"/>
              <a:t>，</a:t>
            </a:r>
            <a:r>
              <a:rPr lang="zh-CN" altLang="en-US" dirty="0"/>
              <a:t>仿佛在说</a:t>
            </a:r>
            <a:r>
              <a:rPr lang="en-US" altLang="zh-CN" dirty="0"/>
              <a:t>O(n)</a:t>
            </a:r>
            <a:r>
              <a:rPr lang="zh-CN" altLang="en-US" dirty="0"/>
              <a:t>和</a:t>
            </a:r>
            <a:r>
              <a:rPr lang="en-US" altLang="zh-CN" dirty="0" smtClean="0"/>
              <a:t>O(log</a:t>
            </a:r>
            <a:r>
              <a:rPr lang="en-US" altLang="zh-CN" baseline="-25000" dirty="0" smtClean="0"/>
              <a:t>2</a:t>
            </a:r>
            <a:r>
              <a:rPr lang="en-US" altLang="zh-CN" dirty="0" smtClean="0"/>
              <a:t>n</a:t>
            </a:r>
            <a:r>
              <a:rPr lang="en-US" altLang="zh-CN" dirty="0"/>
              <a:t>)</a:t>
            </a:r>
            <a:r>
              <a:rPr lang="zh-CN" altLang="en-US" dirty="0"/>
              <a:t>都分不清</a:t>
            </a:r>
            <a:r>
              <a:rPr lang="zh-CN" altLang="en-US" dirty="0" smtClean="0"/>
              <a:t>。</a:t>
            </a:r>
            <a:endParaRPr lang="en-US" altLang="zh-CN" dirty="0" smtClean="0"/>
          </a:p>
          <a:p>
            <a:pPr marL="0" indent="0">
              <a:buNone/>
            </a:pPr>
            <a:endParaRPr lang="en-US" altLang="zh-CN" dirty="0" smtClean="0"/>
          </a:p>
          <a:p>
            <a:endParaRPr lang="zh-CN" altLang="en-US" dirty="0"/>
          </a:p>
        </p:txBody>
      </p:sp>
      <p:pic>
        <p:nvPicPr>
          <p:cNvPr id="135170" name="Picture 2" descr="https://img2.baidu.com/it/u=3121699062,3054865018&amp;fm=253&amp;fmt=auto&amp;app=138&amp;f=JPEG?w=450&amp;h=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3501008"/>
            <a:ext cx="4286250" cy="32099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27448" y="4398085"/>
            <a:ext cx="6456040" cy="1323439"/>
          </a:xfrm>
          <a:prstGeom prst="rect">
            <a:avLst/>
          </a:prstGeom>
        </p:spPr>
        <p:txBody>
          <a:bodyPr wrap="square">
            <a:spAutoFit/>
          </a:bodyPr>
          <a:lstStyle/>
          <a:p>
            <a:pPr marL="0" indent="0">
              <a:buNone/>
            </a:pPr>
            <a:r>
              <a:rPr lang="zh-CN" altLang="en-US" dirty="0" smtClean="0">
                <a:solidFill>
                  <a:srgbClr val="FF0000"/>
                </a:solidFill>
              </a:rPr>
              <a:t>结果</a:t>
            </a:r>
            <a:r>
              <a:rPr lang="zh-CN" altLang="en-US" dirty="0">
                <a:solidFill>
                  <a:srgbClr val="FF0000"/>
                </a:solidFill>
              </a:rPr>
              <a:t>图书馆丢了</a:t>
            </a:r>
            <a:r>
              <a:rPr lang="en-US" altLang="zh-CN" dirty="0">
                <a:solidFill>
                  <a:srgbClr val="FF0000"/>
                </a:solidFill>
              </a:rPr>
              <a:t>n-1</a:t>
            </a:r>
            <a:r>
              <a:rPr lang="zh-CN" altLang="en-US" dirty="0">
                <a:solidFill>
                  <a:srgbClr val="FF0000"/>
                </a:solidFill>
              </a:rPr>
              <a:t>本</a:t>
            </a:r>
            <a:r>
              <a:rPr lang="zh-CN" altLang="en-US" dirty="0" smtClean="0">
                <a:solidFill>
                  <a:srgbClr val="FF0000"/>
                </a:solidFill>
              </a:rPr>
              <a:t>书，</a:t>
            </a:r>
            <a:r>
              <a:rPr lang="en-US" altLang="zh-CN" dirty="0" smtClean="0">
                <a:solidFill>
                  <a:srgbClr val="FF0000"/>
                </a:solidFill>
              </a:rPr>
              <a:t>Why</a:t>
            </a: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9661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838200" y="984250"/>
          <a:ext cx="10515600" cy="4826006"/>
        </p:xfrm>
        <a:graphic>
          <a:graphicData uri="http://schemas.openxmlformats.org/drawingml/2006/table">
            <a:tbl>
              <a:tblPr/>
              <a:tblGrid>
                <a:gridCol w="4648123">
                  <a:extLst>
                    <a:ext uri="{9D8B030D-6E8A-4147-A177-3AD203B41FA5}">
                      <a16:colId xmlns:a16="http://schemas.microsoft.com/office/drawing/2014/main" val="20000"/>
                    </a:ext>
                  </a:extLst>
                </a:gridCol>
                <a:gridCol w="5867477">
                  <a:extLst>
                    <a:ext uri="{9D8B030D-6E8A-4147-A177-3AD203B41FA5}">
                      <a16:colId xmlns:a16="http://schemas.microsoft.com/office/drawing/2014/main" val="20001"/>
                    </a:ext>
                  </a:extLst>
                </a:gridCol>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marL="155387" marR="155387"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marL="155387" marR="155387"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778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27051">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03239">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155387" marR="155387"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marL="155387" marR="155387"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矩形标注 3"/>
          <p:cNvSpPr/>
          <p:nvPr/>
        </p:nvSpPr>
        <p:spPr>
          <a:xfrm>
            <a:off x="7201388" y="-66309"/>
            <a:ext cx="3759577" cy="1038448"/>
          </a:xfrm>
          <a:prstGeom prst="wedgeRectCallout">
            <a:avLst>
              <a:gd name="adj1" fmla="val 7191"/>
              <a:gd name="adj2" fmla="val 8814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800" dirty="0"/>
              <a:t>作业</a:t>
            </a:r>
            <a:r>
              <a:rPr lang="en-US" altLang="zh-CN" sz="1800" dirty="0"/>
              <a:t>1</a:t>
            </a:r>
            <a:r>
              <a:rPr lang="zh-CN" altLang="en-US" sz="1800" dirty="0" smtClean="0"/>
              <a:t>：</a:t>
            </a:r>
            <a:r>
              <a:rPr lang="en-US" altLang="zh-CN" sz="1800" dirty="0" smtClean="0"/>
              <a:t>O(1)</a:t>
            </a:r>
            <a:r>
              <a:rPr lang="zh-CN" altLang="en-US" sz="1800" dirty="0" smtClean="0"/>
              <a:t>的算法是否总是比</a:t>
            </a:r>
            <a:r>
              <a:rPr lang="en-US" altLang="zh-CN" sz="1800" dirty="0" smtClean="0"/>
              <a:t>O(n)</a:t>
            </a:r>
            <a:r>
              <a:rPr lang="zh-CN" altLang="en-US" sz="1800" dirty="0" smtClean="0"/>
              <a:t>的算法快？如果不是，请举例说明</a:t>
            </a:r>
            <a:endParaRPr lang="zh-CN" altLang="en-US" sz="1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92544" y="32017"/>
            <a:ext cx="989672" cy="110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610272" y="644528"/>
            <a:ext cx="8534400" cy="542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endParaRPr lang="zh-CN" altLang="en-US"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dirty="0">
                <a:latin typeface="Times New Roman" panose="02020603050405020304" pitchFamily="18" charset="0"/>
                <a:sym typeface="Wingdings" panose="05000000000000000000" pitchFamily="2" charset="2"/>
              </a:rPr>
              <a:t/>
            </a:r>
            <a:br>
              <a:rPr lang="zh-CN" altLang="en-US" sz="2400" dirty="0">
                <a:latin typeface="Times New Roman" panose="02020603050405020304" pitchFamily="18" charset="0"/>
                <a:sym typeface="Wingdings" panose="05000000000000000000" pitchFamily="2" charset="2"/>
              </a:rPr>
            </a:br>
            <a:r>
              <a:rPr lang="zh-CN" altLang="en-US"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常量阶 </a:t>
            </a:r>
            <a:r>
              <a:rPr lang="en-US" altLang="zh-CN" sz="2800" dirty="0">
                <a:latin typeface="Times New Roman" panose="02020603050405020304" pitchFamily="18" charset="0"/>
                <a:sym typeface="Wingdings" panose="05000000000000000000" pitchFamily="2" charset="2"/>
              </a:rPr>
              <a:t>O( 1 )</a:t>
            </a:r>
            <a:r>
              <a:rPr lang="zh-CN" altLang="en-US" sz="2800" dirty="0">
                <a:latin typeface="Times New Roman" panose="02020603050405020304" pitchFamily="18" charset="0"/>
                <a:sym typeface="Wingdings" panose="05000000000000000000" pitchFamily="2" charset="2"/>
              </a:rPr>
              <a:t>，不依赖于</a:t>
            </a:r>
            <a:r>
              <a:rPr lang="en-US" altLang="zh-CN" sz="2800" dirty="0">
                <a:latin typeface="Times New Roman" panose="02020603050405020304" pitchFamily="18" charset="0"/>
                <a:sym typeface="Wingdings" panose="05000000000000000000" pitchFamily="2" charset="2"/>
              </a:rPr>
              <a:t>n</a:t>
            </a:r>
            <a:br>
              <a:rPr lang="en-US" altLang="zh-CN" sz="2800" dirty="0">
                <a:latin typeface="Times New Roman" panose="02020603050405020304" pitchFamily="18" charset="0"/>
                <a:sym typeface="Wingdings" panose="05000000000000000000" pitchFamily="2" charset="2"/>
              </a:rPr>
            </a:b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对数阶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logn</a:t>
            </a:r>
            <a:r>
              <a:rPr lang="en-US" altLang="zh-CN" sz="2800" dirty="0">
                <a:latin typeface="Times New Roman" panose="02020603050405020304" pitchFamily="18" charset="0"/>
                <a:sym typeface="Wingdings" panose="05000000000000000000" pitchFamily="2" charset="2"/>
              </a:rPr>
              <a:t> )</a:t>
            </a:r>
            <a:r>
              <a:rPr lang="en-US" altLang="zh-CN" sz="2800" b="0" dirty="0">
                <a:solidFill>
                  <a:srgbClr val="003399"/>
                </a:solidFill>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或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lbn</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线性阶 </a:t>
            </a:r>
            <a:r>
              <a:rPr lang="en-US" altLang="zh-CN" sz="2800" dirty="0">
                <a:latin typeface="Times New Roman" panose="02020603050405020304" pitchFamily="18" charset="0"/>
                <a:sym typeface="Wingdings" panose="05000000000000000000" pitchFamily="2" charset="2"/>
              </a:rPr>
              <a:t>O(n)</a:t>
            </a:r>
            <a:r>
              <a:rPr lang="zh-CN" altLang="en-US" sz="2800" dirty="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线性对数阶 </a:t>
            </a:r>
            <a:r>
              <a:rPr lang="en-US" altLang="zh-CN" sz="2800" dirty="0">
                <a:latin typeface="Times New Roman" panose="02020603050405020304" pitchFamily="18" charset="0"/>
                <a:sym typeface="Wingdings" panose="05000000000000000000" pitchFamily="2" charset="2"/>
              </a:rPr>
              <a:t>O( </a:t>
            </a:r>
            <a:r>
              <a:rPr lang="en-US" altLang="zh-CN" sz="2800" dirty="0" err="1" smtClean="0">
                <a:latin typeface="Times New Roman" panose="02020603050405020304" pitchFamily="18" charset="0"/>
                <a:sym typeface="Wingdings" panose="05000000000000000000" pitchFamily="2" charset="2"/>
              </a:rPr>
              <a:t>nlog</a:t>
            </a:r>
            <a:r>
              <a:rPr lang="en-US" altLang="zh-CN" sz="2000" dirty="0" err="1" smtClean="0">
                <a:latin typeface="Times New Roman" panose="02020603050405020304" pitchFamily="18" charset="0"/>
                <a:sym typeface="Wingdings" panose="05000000000000000000" pitchFamily="2" charset="2"/>
              </a:rPr>
              <a:t>n</a:t>
            </a:r>
            <a:r>
              <a:rPr lang="en-US" altLang="zh-CN" sz="2800" dirty="0" smtClean="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平方阶</a:t>
            </a:r>
            <a:r>
              <a:rPr lang="en-US" altLang="zh-CN" sz="2800" dirty="0">
                <a:latin typeface="Times New Roman" panose="02020603050405020304" pitchFamily="18" charset="0"/>
                <a:sym typeface="Wingdings" panose="05000000000000000000" pitchFamily="2" charset="2"/>
              </a:rPr>
              <a:t>O(n</a:t>
            </a:r>
            <a:r>
              <a:rPr lang="en-US" altLang="zh-CN" sz="2800" baseline="30000" dirty="0">
                <a:latin typeface="Times New Roman" panose="02020603050405020304" pitchFamily="18" charset="0"/>
                <a:sym typeface="Wingdings" panose="05000000000000000000" pitchFamily="2" charset="2"/>
              </a:rPr>
              <a:t>2</a:t>
            </a:r>
            <a:r>
              <a:rPr lang="en-US" altLang="zh-CN" sz="2800" dirty="0">
                <a:latin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dirty="0">
                <a:latin typeface="Times New Roman" panose="02020603050405020304" pitchFamily="18" charset="0"/>
                <a:sym typeface="Wingdings" panose="05000000000000000000" pitchFamily="2" charset="2"/>
              </a:rPr>
              <a:t>     多项式阶 </a:t>
            </a:r>
            <a:r>
              <a:rPr lang="en-US" altLang="zh-CN" sz="2800" dirty="0">
                <a:latin typeface="Times New Roman" panose="02020603050405020304" pitchFamily="18" charset="0"/>
                <a:sym typeface="Wingdings" panose="05000000000000000000" pitchFamily="2" charset="2"/>
              </a:rPr>
              <a:t>O( </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k</a:t>
            </a:r>
            <a:r>
              <a:rPr lang="en-US" altLang="zh-CN" sz="2800" baseline="30000" dirty="0">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a:t>
            </a:r>
            <a:br>
              <a:rPr lang="en-US" altLang="zh-CN" sz="2800" dirty="0">
                <a:latin typeface="Times New Roman" panose="02020603050405020304" pitchFamily="18" charset="0"/>
                <a:sym typeface="Wingdings" panose="05000000000000000000" pitchFamily="2" charset="2"/>
              </a:rPr>
            </a:br>
            <a:endParaRPr lang="en-US" altLang="zh-CN" sz="2800" dirty="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a:t>
            </a:r>
            <a:r>
              <a:rPr lang="zh-CN" altLang="en-US" sz="2800" dirty="0">
                <a:latin typeface="Times New Roman" panose="02020603050405020304" pitchFamily="18" charset="0"/>
                <a:sym typeface="Wingdings" panose="05000000000000000000" pitchFamily="2" charset="2"/>
              </a:rPr>
              <a:t>指数阶 </a:t>
            </a:r>
            <a:r>
              <a:rPr lang="en-US" altLang="zh-CN" sz="2800" dirty="0">
                <a:latin typeface="Times New Roman" panose="02020603050405020304" pitchFamily="18" charset="0"/>
                <a:sym typeface="Wingdings" panose="05000000000000000000" pitchFamily="2" charset="2"/>
              </a:rPr>
              <a:t>O( 2</a:t>
            </a:r>
            <a:r>
              <a:rPr lang="en-US" altLang="zh-CN" sz="2800" baseline="30000" dirty="0">
                <a:latin typeface="Times New Roman" panose="02020603050405020304" pitchFamily="18" charset="0"/>
                <a:sym typeface="Wingdings" panose="05000000000000000000" pitchFamily="2" charset="2"/>
              </a:rPr>
              <a:t>n </a:t>
            </a:r>
            <a:r>
              <a:rPr lang="en-US" altLang="zh-CN" sz="2800" dirty="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dirty="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dirty="0">
                <a:solidFill>
                  <a:srgbClr val="FFFFFF"/>
                </a:solidFill>
                <a:latin typeface="Times New Roman" panose="02020603050405020304" pitchFamily="18" charset="0"/>
                <a:sym typeface="Wingdings" panose="05000000000000000000" pitchFamily="2" charset="2"/>
              </a:rPr>
              <a:t>	        </a:t>
            </a:r>
            <a:r>
              <a:rPr lang="en-US" altLang="zh-CN" sz="2800" dirty="0">
                <a:latin typeface="Times New Roman" panose="02020603050405020304" pitchFamily="18" charset="0"/>
                <a:sym typeface="Wingdings" panose="05000000000000000000" pitchFamily="2" charset="2"/>
              </a:rPr>
              <a:t>O(</a:t>
            </a:r>
            <a:r>
              <a:rPr lang="en-US" altLang="zh-CN" sz="2800" dirty="0" err="1">
                <a:latin typeface="Times New Roman" panose="02020603050405020304" pitchFamily="18" charset="0"/>
                <a:sym typeface="Wingdings" panose="05000000000000000000" pitchFamily="2" charset="2"/>
              </a:rPr>
              <a:t>n</a:t>
            </a:r>
            <a:r>
              <a:rPr lang="en-US" altLang="zh-CN" sz="2800" baseline="30000" dirty="0" err="1">
                <a:latin typeface="Times New Roman" panose="02020603050405020304" pitchFamily="18" charset="0"/>
                <a:sym typeface="Wingdings" panose="05000000000000000000" pitchFamily="2" charset="2"/>
              </a:rPr>
              <a:t>n</a:t>
            </a:r>
            <a:r>
              <a:rPr lang="en-US" altLang="zh-CN" sz="2800" dirty="0">
                <a:latin typeface="Times New Roman" panose="02020603050405020304" pitchFamily="18" charset="0"/>
                <a:sym typeface="Wingdings" panose="05000000000000000000" pitchFamily="2" charset="2"/>
              </a:rPr>
              <a:t>)</a:t>
            </a:r>
            <a:endParaRPr lang="en-US" altLang="zh-CN" sz="2800" dirty="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8378190"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8768715" y="2420941"/>
            <a:ext cx="3389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8487727" y="4605343"/>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8809992" y="4403726"/>
            <a:ext cx="31686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3769678" y="1412879"/>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3215680" y="4374551"/>
            <a:ext cx="492443" cy="135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000" dirty="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8832851"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9985377" y="469902"/>
            <a:ext cx="287339" cy="287339"/>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9409118" y="469902"/>
            <a:ext cx="287337" cy="287339"/>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292" y="1"/>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85928" y="260355"/>
            <a:ext cx="7793039"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kumimoji="0" lang="zh-CN" altLang="en-US" sz="3600" dirty="0"/>
          </a:p>
        </p:txBody>
      </p:sp>
      <p:sp>
        <p:nvSpPr>
          <p:cNvPr id="2" name="标题 1"/>
          <p:cNvSpPr>
            <a:spLocks noGrp="1"/>
          </p:cNvSpPr>
          <p:nvPr>
            <p:ph type="title"/>
          </p:nvPr>
        </p:nvSpPr>
        <p:spPr/>
        <p:txBody>
          <a:bodyPr>
            <a:normAutofit fontScale="90000"/>
          </a:bodyPr>
          <a:lstStyle/>
          <a:p>
            <a:r>
              <a:rPr lang="zh-CN" altLang="en-US" dirty="0"/>
              <a:t>复杂度</a:t>
            </a:r>
            <a:r>
              <a:rPr lang="zh-CN" altLang="en-US" dirty="0" smtClean="0"/>
              <a:t>层次</a:t>
            </a:r>
            <a:endParaRPr lang="zh-CN" altLang="en-US" dirty="0"/>
          </a:p>
        </p:txBody>
      </p:sp>
      <p:pic>
        <p:nvPicPr>
          <p:cNvPr id="3" name="图片 2"/>
          <p:cNvPicPr>
            <a:picLocks noChangeAspect="1"/>
          </p:cNvPicPr>
          <p:nvPr/>
        </p:nvPicPr>
        <p:blipFill>
          <a:blip r:embed="rId4"/>
          <a:stretch>
            <a:fillRect/>
          </a:stretch>
        </p:blipFill>
        <p:spPr>
          <a:xfrm>
            <a:off x="119337" y="1484784"/>
            <a:ext cx="3456383" cy="2278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复杂度层次</a:t>
            </a:r>
          </a:p>
        </p:txBody>
      </p:sp>
      <p:sp>
        <p:nvSpPr>
          <p:cNvPr id="3" name="内容占位符 2"/>
          <p:cNvSpPr>
            <a:spLocks noGrp="1"/>
          </p:cNvSpPr>
          <p:nvPr>
            <p:ph idx="1"/>
          </p:nvPr>
        </p:nvSpPr>
        <p:spPr/>
        <p:txBody>
          <a:bodyPr/>
          <a:lstStyle/>
          <a:p>
            <a:endParaRPr lang="zh-CN" altLang="en-US"/>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520" y="983777"/>
            <a:ext cx="10540279" cy="54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最好</a:t>
            </a:r>
            <a:r>
              <a:rPr lang="en-US" altLang="zh-CN" dirty="0" smtClean="0"/>
              <a:t>/</a:t>
            </a:r>
            <a:r>
              <a:rPr lang="zh-CN" altLang="en-US" dirty="0" smtClean="0"/>
              <a:t>坏、平均时间复杂度</a:t>
            </a:r>
            <a:endParaRPr lang="zh-CN" altLang="en-US" dirty="0"/>
          </a:p>
        </p:txBody>
      </p:sp>
      <p:sp>
        <p:nvSpPr>
          <p:cNvPr id="275459" name="Rectangle 3"/>
          <p:cNvSpPr>
            <a:spLocks noGrp="1" noChangeArrowheads="1"/>
          </p:cNvSpPr>
          <p:nvPr>
            <p:ph idx="1"/>
          </p:nvPr>
        </p:nvSpPr>
        <p:spPr/>
        <p:txBody>
          <a:bodyPr/>
          <a:lstStyle/>
          <a:p>
            <a:pPr eaLnBrk="1" hangingPunct="1">
              <a:buSzPct val="50000"/>
              <a:buFont typeface="Wingdings" panose="05000000000000000000" pitchFamily="2" charset="2"/>
              <a:buChar char="n"/>
            </a:pPr>
            <a:r>
              <a:rPr lang="zh-CN" altLang="en-US" sz="2600" dirty="0">
                <a:latin typeface="楷体_GB2312" pitchFamily="49" charset="-122"/>
              </a:rPr>
              <a:t>有些情况下，</a:t>
            </a:r>
            <a:r>
              <a:rPr lang="zh-CN" altLang="en-US" sz="2600" dirty="0">
                <a:solidFill>
                  <a:srgbClr val="0000CC"/>
                </a:solidFill>
                <a:latin typeface="楷体_GB2312" pitchFamily="49" charset="-122"/>
              </a:rPr>
              <a:t>算法中基本语句的执行次数还随问题的输入数据集的不同而不同</a:t>
            </a:r>
            <a:r>
              <a:rPr lang="zh-CN" altLang="en-US" sz="2600" dirty="0">
                <a:latin typeface="楷体_GB2312" pitchFamily="49" charset="-122"/>
              </a:rPr>
              <a:t>。</a:t>
            </a:r>
          </a:p>
          <a:p>
            <a:pPr eaLnBrk="1" hangingPunct="1">
              <a:buClr>
                <a:srgbClr val="0099CC"/>
              </a:buClr>
              <a:buFont typeface="Wingdings" panose="05000000000000000000" pitchFamily="2" charset="2"/>
              <a:buNone/>
            </a:pPr>
            <a:r>
              <a:rPr lang="zh-CN" altLang="en-US" sz="2600" dirty="0">
                <a:latin typeface="楷体_GB2312" pitchFamily="49" charset="-122"/>
              </a:rPr>
              <a:t>      比如，在排序算法中，其效率与输入数据集是否已基本有序有关</a:t>
            </a:r>
            <a:r>
              <a:rPr lang="zh-CN" altLang="en-US" sz="2600" dirty="0" smtClean="0">
                <a:latin typeface="楷体_GB2312" pitchFamily="49" charset="-122"/>
              </a:rPr>
              <a:t>。</a:t>
            </a: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en-US" altLang="zh-CN" sz="2600" dirty="0" smtClean="0">
              <a:latin typeface="楷体_GB2312" pitchFamily="49" charset="-122"/>
            </a:endParaRPr>
          </a:p>
          <a:p>
            <a:pPr eaLnBrk="1" hangingPunct="1">
              <a:buClr>
                <a:srgbClr val="0099CC"/>
              </a:buClr>
              <a:buFont typeface="Wingdings" panose="05000000000000000000" pitchFamily="2" charset="2"/>
              <a:buNone/>
            </a:pPr>
            <a:endParaRPr lang="en-US" altLang="zh-CN" sz="2600" dirty="0">
              <a:latin typeface="楷体_GB2312" pitchFamily="49" charset="-122"/>
            </a:endParaRPr>
          </a:p>
          <a:p>
            <a:pPr eaLnBrk="1" hangingPunct="1">
              <a:buClr>
                <a:srgbClr val="0099CC"/>
              </a:buClr>
              <a:buFont typeface="Wingdings" panose="05000000000000000000" pitchFamily="2" charset="2"/>
              <a:buNone/>
            </a:pPr>
            <a:endParaRPr lang="zh-CN" altLang="en-US" sz="2600" dirty="0">
              <a:latin typeface="楷体_GB2312" pitchFamily="49" charset="-122"/>
            </a:endParaRPr>
          </a:p>
          <a:p>
            <a:pPr eaLnBrk="1" hangingPunct="1">
              <a:buSzPct val="50000"/>
              <a:buFont typeface="Wingdings" panose="05000000000000000000" pitchFamily="2" charset="2"/>
              <a:buChar char="n"/>
            </a:pPr>
            <a:r>
              <a:rPr lang="zh-CN" altLang="en-US" sz="2600" smtClean="0">
                <a:latin typeface="楷体_GB2312" pitchFamily="49" charset="-122"/>
              </a:rPr>
              <a:t>一</a:t>
            </a:r>
            <a:r>
              <a:rPr lang="zh-CN" altLang="en-US" sz="2600" dirty="0">
                <a:latin typeface="楷体_GB2312" pitchFamily="49" charset="-122"/>
              </a:rPr>
              <a:t>种方法是求它的平均值，即考虑它对所有可能的输入数据集的期望值，此时称为</a:t>
            </a:r>
            <a:r>
              <a:rPr lang="zh-CN" altLang="en-US" sz="2600" dirty="0">
                <a:solidFill>
                  <a:srgbClr val="0000FF"/>
                </a:solidFill>
                <a:latin typeface="楷体_GB2312" pitchFamily="49" charset="-122"/>
              </a:rPr>
              <a:t>平均时间复杂度</a:t>
            </a:r>
            <a:r>
              <a:rPr lang="zh-CN" altLang="en-US" sz="2600" dirty="0">
                <a:latin typeface="楷体_GB2312" pitchFamily="49" charset="-122"/>
              </a:rPr>
              <a:t>；</a:t>
            </a:r>
          </a:p>
          <a:p>
            <a:pPr eaLnBrk="1" hangingPunct="1">
              <a:buSzPct val="50000"/>
              <a:buFont typeface="Wingdings" panose="05000000000000000000" pitchFamily="2" charset="2"/>
              <a:buChar char="n"/>
            </a:pPr>
            <a:r>
              <a:rPr lang="zh-CN" altLang="en-US" sz="2600" dirty="0">
                <a:latin typeface="楷体_GB2312" pitchFamily="49" charset="-122"/>
              </a:rPr>
              <a:t>另一种更可行也更常用的方法是讨论算法在</a:t>
            </a:r>
            <a:r>
              <a:rPr lang="zh-CN" altLang="en-US" sz="2600" dirty="0">
                <a:solidFill>
                  <a:srgbClr val="0000FF"/>
                </a:solidFill>
                <a:latin typeface="楷体_GB2312" pitchFamily="49" charset="-122"/>
              </a:rPr>
              <a:t>最坏情况下的时间复杂度</a:t>
            </a:r>
            <a:r>
              <a:rPr lang="zh-CN" altLang="en-US" sz="2600" dirty="0">
                <a:latin typeface="楷体_GB2312" pitchFamily="49" charset="-122"/>
              </a:rPr>
              <a:t>。</a:t>
            </a:r>
          </a:p>
          <a:p>
            <a:pPr eaLnBrk="1" hangingPunct="1">
              <a:buSzPct val="50000"/>
              <a:buFont typeface="Wingdings" panose="05000000000000000000" pitchFamily="2" charset="2"/>
              <a:buChar char="n"/>
            </a:pPr>
            <a:r>
              <a:rPr lang="zh-CN" altLang="en-US" sz="2600" dirty="0">
                <a:latin typeface="楷体_GB2312" pitchFamily="49" charset="-122"/>
              </a:rPr>
              <a:t>一般不做特别说明时均指</a:t>
            </a:r>
            <a:r>
              <a:rPr lang="zh-CN" altLang="en-US" sz="2600" u="sng" dirty="0">
                <a:solidFill>
                  <a:srgbClr val="0000FF"/>
                </a:solidFill>
                <a:latin typeface="楷体_GB2312" pitchFamily="49" charset="-122"/>
              </a:rPr>
              <a:t>最坏情况下的时间复杂度</a:t>
            </a:r>
            <a:r>
              <a:rPr lang="zh-CN" altLang="en-US" sz="2600" dirty="0">
                <a:latin typeface="楷体_GB2312" pitchFamily="49" charset="-122"/>
              </a:rPr>
              <a:t>。</a:t>
            </a:r>
          </a:p>
        </p:txBody>
      </p:sp>
      <p:sp>
        <p:nvSpPr>
          <p:cNvPr id="3" name="矩形 2"/>
          <p:cNvSpPr/>
          <p:nvPr/>
        </p:nvSpPr>
        <p:spPr>
          <a:xfrm>
            <a:off x="983432" y="2708920"/>
            <a:ext cx="10370368" cy="792088"/>
          </a:xfrm>
          <a:prstGeom prst="rect">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400" dirty="0" smtClean="0"/>
              <a:t>用冒泡排序对以下数组进行排序，时间复杂度分别是多少？</a:t>
            </a:r>
            <a:endParaRPr lang="en-US" altLang="zh-CN" sz="2400" dirty="0" smtClean="0"/>
          </a:p>
          <a:p>
            <a:pPr algn="ctr"/>
            <a:r>
              <a:rPr lang="en-US" altLang="zh-CN" sz="2400" dirty="0" smtClean="0"/>
              <a:t>a[]={1,2,3,4,5,6,7,8,9,10};  b[]={10,9,8,7,6,5,4,3,2,1};  c[]={5,10,7,6,1,9,2,3,8,4}</a:t>
            </a:r>
            <a:endParaRPr lang="zh-CN" altLang="en-US" sz="2400" dirty="0"/>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idx="1"/>
          </p:nvPr>
        </p:nvSpPr>
        <p:spPr/>
        <p:txBody>
          <a:bodyPr/>
          <a:lstStyle/>
          <a:p>
            <a:pPr>
              <a:lnSpc>
                <a:spcPct val="110000"/>
              </a:lnSpc>
              <a:buClr>
                <a:srgbClr val="0000FF"/>
              </a:buClr>
              <a:buSzPct val="50000"/>
              <a:buFont typeface="Wingdings" panose="05000000000000000000" pitchFamily="2" charset="2"/>
              <a:buChar char="n"/>
              <a:defRPr/>
            </a:pPr>
            <a:r>
              <a:rPr lang="zh-CN" altLang="en-US" dirty="0">
                <a:solidFill>
                  <a:srgbClr val="0000FF"/>
                </a:solidFill>
                <a:effectLst>
                  <a:outerShdw blurRad="38100" dist="38100" dir="2700000" algn="tl">
                    <a:srgbClr val="C0C0C0"/>
                  </a:outerShdw>
                </a:effectLst>
                <a:latin typeface="Times New Roman" panose="02020603050405020304" pitchFamily="18" charset="0"/>
              </a:rPr>
              <a:t>存储空间的固定部分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程序指令代码的空间，常数、简单变量、定长成分</a:t>
            </a:r>
            <a:r>
              <a:rPr lang="en-US" altLang="zh-CN" sz="2800" dirty="0">
                <a:latin typeface="楷体_GB2312" pitchFamily="49" charset="-122"/>
              </a:rPr>
              <a:t>(</a:t>
            </a:r>
            <a:r>
              <a:rPr lang="zh-CN" altLang="en-US" sz="2800" dirty="0">
                <a:latin typeface="Times New Roman" panose="02020603050405020304" pitchFamily="18" charset="0"/>
              </a:rPr>
              <a:t>如数组元素、结构成分、对象的数据成员等</a:t>
            </a:r>
            <a:r>
              <a:rPr lang="en-US" altLang="zh-CN" sz="2800" dirty="0">
                <a:latin typeface="楷体_GB2312" pitchFamily="49" charset="-122"/>
              </a:rPr>
              <a:t>)</a:t>
            </a:r>
            <a:r>
              <a:rPr lang="zh-CN" altLang="en-US" sz="2800" dirty="0">
                <a:latin typeface="Times New Roman" panose="02020603050405020304" pitchFamily="18" charset="0"/>
              </a:rPr>
              <a:t>变量所占空间</a:t>
            </a:r>
          </a:p>
          <a:p>
            <a:pPr>
              <a:lnSpc>
                <a:spcPct val="110000"/>
              </a:lnSpc>
              <a:buClr>
                <a:srgbClr val="FF9900"/>
              </a:buClr>
              <a:buSzPct val="50000"/>
              <a:defRPr/>
            </a:pPr>
            <a:endParaRPr lang="en-US" altLang="zh-CN" dirty="0" smtClean="0">
              <a:solidFill>
                <a:srgbClr val="0000FF"/>
              </a:solidFill>
              <a:effectLst>
                <a:outerShdw blurRad="38100" dist="38100" dir="2700000" algn="tl">
                  <a:srgbClr val="C0C0C0"/>
                </a:outerShdw>
              </a:effectLst>
              <a:latin typeface="Times New Roman" panose="02020603050405020304" pitchFamily="18" charset="0"/>
            </a:endParaRPr>
          </a:p>
          <a:p>
            <a:pPr>
              <a:lnSpc>
                <a:spcPct val="110000"/>
              </a:lnSpc>
              <a:buClr>
                <a:srgbClr val="0000FF"/>
              </a:buClr>
              <a:buSzPct val="50000"/>
              <a:buFont typeface="Wingdings" panose="05000000000000000000" pitchFamily="2" charset="2"/>
              <a:buChar char="n"/>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rPr>
              <a:t>可变部分</a:t>
            </a:r>
            <a:r>
              <a:rPr lang="zh-CN" altLang="en-US" dirty="0">
                <a:effectLst>
                  <a:outerShdw blurRad="38100" dist="38100" dir="2700000" algn="tl">
                    <a:srgbClr val="C0C0C0"/>
                  </a:outerShdw>
                </a:effectLst>
                <a:latin typeface="Times New Roman" panose="02020603050405020304" pitchFamily="18" charset="0"/>
              </a:rPr>
              <a:t/>
            </a:r>
            <a:br>
              <a:rPr lang="zh-CN" altLang="en-US" dirty="0">
                <a:effectLst>
                  <a:outerShdw blurRad="38100" dist="38100" dir="2700000" algn="tl">
                    <a:srgbClr val="C0C0C0"/>
                  </a:outerShdw>
                </a:effectLst>
                <a:latin typeface="Times New Roman" panose="02020603050405020304" pitchFamily="18" charset="0"/>
              </a:rPr>
            </a:br>
            <a:r>
              <a:rPr lang="zh-CN" altLang="en-US" sz="2800" dirty="0">
                <a:latin typeface="Times New Roman" panose="02020603050405020304" pitchFamily="18" charset="0"/>
              </a:rPr>
              <a:t>尺寸与实例特性有关的成分变量所占</a:t>
            </a:r>
            <a:r>
              <a:rPr lang="zh-CN" altLang="en-US" sz="2800" dirty="0">
                <a:latin typeface="Times New Roman" panose="02020603050405020304" pitchFamily="18" charset="0"/>
                <a:cs typeface="Times New Roman" panose="02020603050405020304" pitchFamily="18" charset="0"/>
              </a:rPr>
              <a:t>空间、引用变量所占空间、递归栈所用空间、</a:t>
            </a:r>
            <a:r>
              <a:rPr lang="zh-CN" altLang="en-US" sz="2800" dirty="0" smtClean="0">
                <a:latin typeface="Times New Roman" panose="02020603050405020304" pitchFamily="18" charset="0"/>
                <a:cs typeface="Times New Roman" panose="02020603050405020304" pitchFamily="18" charset="0"/>
              </a:rPr>
              <a:t>通过</a:t>
            </a:r>
            <a:r>
              <a:rPr lang="en-US" altLang="zh-CN" sz="2800" dirty="0" err="1" smtClean="0">
                <a:solidFill>
                  <a:srgbClr val="C00000"/>
                </a:solidFill>
                <a:latin typeface="Times New Roman" panose="02020603050405020304" pitchFamily="18" charset="0"/>
                <a:cs typeface="Times New Roman" panose="02020603050405020304" pitchFamily="18" charset="0"/>
              </a:rPr>
              <a:t>malloc</a:t>
            </a:r>
            <a:r>
              <a:rPr lang="en-US" altLang="zh-CN" sz="2800" dirty="0" smtClean="0">
                <a:solidFill>
                  <a:srgbClr val="C00000"/>
                </a:solidFill>
                <a:latin typeface="Times New Roman" panose="02020603050405020304" pitchFamily="18" charset="0"/>
                <a:cs typeface="Times New Roman" panose="02020603050405020304" pitchFamily="18" charset="0"/>
              </a:rPr>
              <a:t>/new</a:t>
            </a:r>
            <a:r>
              <a:rPr lang="zh-CN" altLang="en-US" sz="2800" dirty="0" smtClean="0">
                <a:latin typeface="Times New Roman" panose="02020603050405020304" pitchFamily="18" charset="0"/>
                <a:cs typeface="Times New Roman" panose="02020603050405020304" pitchFamily="18" charset="0"/>
              </a:rPr>
              <a:t>和</a:t>
            </a:r>
            <a:r>
              <a:rPr lang="en-US" altLang="zh-CN" sz="2800" dirty="0" smtClean="0">
                <a:solidFill>
                  <a:srgbClr val="C00000"/>
                </a:solidFill>
                <a:latin typeface="Times New Roman" panose="02020603050405020304" pitchFamily="18" charset="0"/>
                <a:cs typeface="Times New Roman" panose="02020603050405020304" pitchFamily="18" charset="0"/>
              </a:rPr>
              <a:t>free</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sz="2800" dirty="0" smtClean="0">
                <a:solidFill>
                  <a:srgbClr val="C00000"/>
                </a:solidFill>
                <a:latin typeface="Times New Roman" panose="02020603050405020304" pitchFamily="18" charset="0"/>
                <a:cs typeface="Times New Roman" panose="02020603050405020304" pitchFamily="18" charset="0"/>
              </a:rPr>
              <a:t>delete</a:t>
            </a:r>
            <a:r>
              <a:rPr lang="zh-CN" altLang="en-US" sz="2800" dirty="0">
                <a:latin typeface="Times New Roman" panose="02020603050405020304" pitchFamily="18" charset="0"/>
                <a:cs typeface="Times New Roman" panose="02020603050405020304" pitchFamily="18" charset="0"/>
              </a:rPr>
              <a:t>命令动态使用空间</a:t>
            </a:r>
            <a:endParaRPr lang="en-US" altLang="zh-CN" sz="2800" dirty="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dirty="0">
                <a:latin typeface="Times New Roman" panose="02020603050405020304" pitchFamily="18" charset="0"/>
                <a:cs typeface="Times New Roman" panose="02020603050405020304" pitchFamily="18" charset="0"/>
              </a:rPr>
              <a:t>同样是问题规模</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的函数：</a:t>
            </a:r>
            <a:r>
              <a:rPr lang="en-US" altLang="zh-CN" dirty="0">
                <a:latin typeface="Times New Roman" panose="02020603050405020304" pitchFamily="18" charset="0"/>
                <a:cs typeface="Times New Roman" panose="02020603050405020304" pitchFamily="18" charset="0"/>
              </a:rPr>
              <a:t>S(n)=O(g(n))</a:t>
            </a:r>
            <a:endParaRPr lang="zh-CN" altLang="en-US" dirty="0">
              <a:effectLst>
                <a:outerShdw blurRad="38100" dist="38100" dir="2700000" algn="tl">
                  <a:srgbClr val="C0C0C0"/>
                </a:outerShdw>
              </a:effectLst>
              <a:latin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fontScale="90000"/>
          </a:bodyPr>
          <a:lstStyle/>
          <a:p>
            <a:r>
              <a:rPr lang="zh-CN" altLang="en-US" sz="4000" dirty="0">
                <a:solidFill>
                  <a:srgbClr val="0033CC"/>
                </a:solidFill>
                <a:latin typeface="黑体" panose="02010609060101010101" pitchFamily="49" charset="-122"/>
                <a:ea typeface="黑体" panose="02010609060101010101" pitchFamily="49" charset="-122"/>
              </a:rPr>
              <a:t>算法的后期</a:t>
            </a:r>
            <a:r>
              <a:rPr lang="zh-CN" altLang="en-US" sz="4000" dirty="0" smtClean="0">
                <a:solidFill>
                  <a:srgbClr val="0033CC"/>
                </a:solidFill>
                <a:latin typeface="黑体" panose="02010609060101010101" pitchFamily="49" charset="-122"/>
                <a:ea typeface="黑体" panose="02010609060101010101" pitchFamily="49" charset="-122"/>
              </a:rPr>
              <a:t>测试（事后分析法</a:t>
            </a:r>
            <a:r>
              <a:rPr lang="zh-CN" altLang="en-US" dirty="0">
                <a:solidFill>
                  <a:srgbClr val="0033CC"/>
                </a:solidFill>
                <a:latin typeface="黑体" panose="02010609060101010101" pitchFamily="49" charset="-122"/>
                <a:ea typeface="黑体" panose="02010609060101010101" pitchFamily="49" charset="-122"/>
              </a:rPr>
              <a:t>）</a:t>
            </a:r>
            <a:endParaRPr lang="zh-CN" altLang="en-US" dirty="0"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idx="1"/>
          </p:nvPr>
        </p:nvSpPr>
        <p:spPr/>
        <p:txBody>
          <a:bodyPr/>
          <a:lstStyle/>
          <a:p>
            <a:pPr>
              <a:buSzPct val="50000"/>
              <a:buFont typeface="Wingdings" panose="05000000000000000000" pitchFamily="2" charset="2"/>
              <a:buChar char="n"/>
            </a:pPr>
            <a:r>
              <a:rPr lang="zh-CN" altLang="en-US" dirty="0">
                <a:latin typeface="楷体_GB2312" pitchFamily="49" charset="-122"/>
              </a:rPr>
              <a:t>在算法中的某些部位插装时间函数 </a:t>
            </a:r>
            <a:r>
              <a:rPr lang="en-US" altLang="zh-CN" dirty="0">
                <a:solidFill>
                  <a:srgbClr val="FF0000"/>
                </a:solidFill>
                <a:latin typeface="Times New Roman" panose="02020603050405020304" pitchFamily="18" charset="0"/>
                <a:cs typeface="Times New Roman" panose="02020603050405020304" pitchFamily="18" charset="0"/>
              </a:rPr>
              <a:t>time</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 )</a:t>
            </a:r>
          </a:p>
          <a:p>
            <a:pPr>
              <a:buFontTx/>
              <a:buNone/>
            </a:pPr>
            <a:r>
              <a:rPr lang="zh-CN" altLang="en-US" dirty="0">
                <a:latin typeface="楷体_GB2312" pitchFamily="49" charset="-122"/>
              </a:rPr>
              <a:t>  测定算法完成某一功能所花费时间</a:t>
            </a:r>
          </a:p>
        </p:txBody>
      </p:sp>
      <p:sp>
        <p:nvSpPr>
          <p:cNvPr id="205826" name="Text Box 2"/>
          <p:cNvSpPr txBox="1">
            <a:spLocks noChangeArrowheads="1"/>
          </p:cNvSpPr>
          <p:nvPr/>
        </p:nvSpPr>
        <p:spPr bwMode="auto">
          <a:xfrm>
            <a:off x="1703391" y="2852937"/>
            <a:ext cx="4319587" cy="3345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dirty="0">
                <a:latin typeface="Times New Roman" panose="02020603050405020304" pitchFamily="18" charset="0"/>
                <a:ea typeface="楷体_GB2312" pitchFamily="49" charset="-122"/>
              </a:rPr>
              <a:t>例：顺序搜索 </a:t>
            </a:r>
            <a:r>
              <a:rPr lang="en-US" altLang="zh-CN" sz="2200" dirty="0">
                <a:latin typeface="Times New Roman" panose="02020603050405020304" pitchFamily="18" charset="0"/>
                <a:ea typeface="楷体_GB2312" pitchFamily="49" charset="-122"/>
              </a:rPr>
              <a:t>(</a:t>
            </a:r>
            <a:r>
              <a:rPr lang="en-US" altLang="zh-CN" sz="2200" dirty="0" err="1">
                <a:latin typeface="Times New Roman" panose="02020603050405020304" pitchFamily="18" charset="0"/>
                <a:ea typeface="楷体_GB2312" pitchFamily="49" charset="-122"/>
              </a:rPr>
              <a:t>Sequenial</a:t>
            </a:r>
            <a:r>
              <a:rPr lang="en-US" altLang="zh-CN" sz="2200" dirty="0">
                <a:latin typeface="Times New Roman" panose="02020603050405020304" pitchFamily="18" charset="0"/>
                <a:ea typeface="楷体_GB2312" pitchFamily="49" charset="-122"/>
              </a:rPr>
              <a:t> Search)</a:t>
            </a:r>
          </a:p>
          <a:p>
            <a:pPr>
              <a:defRPr/>
            </a:pPr>
            <a:endParaRPr lang="en-US" altLang="zh-CN" sz="1000" dirty="0">
              <a:solidFill>
                <a:srgbClr val="0000FF"/>
              </a:solidFill>
              <a:latin typeface="Times New Roman" panose="02020603050405020304" pitchFamily="18" charset="0"/>
              <a:ea typeface="楷体_GB2312" pitchFamily="49" charset="-122"/>
            </a:endParaRPr>
          </a:p>
          <a:p>
            <a:pPr>
              <a:defRPr/>
            </a:pP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seqsearch</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 ],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n,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x )</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solidFill>
                  <a:srgbClr val="0000FF"/>
                </a:solidFill>
                <a:latin typeface="Times New Roman" panose="02020603050405020304" pitchFamily="18" charset="0"/>
                <a:ea typeface="楷体_GB2312" pitchFamily="49" charset="-122"/>
              </a:rPr>
              <a:t>//</a:t>
            </a:r>
            <a:r>
              <a:rPr lang="zh-CN" altLang="en-US" sz="2200" dirty="0">
                <a:solidFill>
                  <a:srgbClr val="0000FF"/>
                </a:solidFill>
                <a:latin typeface="Times New Roman" panose="02020603050405020304" pitchFamily="18" charset="0"/>
                <a:ea typeface="楷体_GB2312" pitchFamily="49" charset="-122"/>
              </a:rPr>
              <a:t>在</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dirty="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dirty="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dirty="0">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int</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0;</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while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&lt; n &amp;&amp; a[</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x )</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if (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 == n ) return -1;</a:t>
            </a:r>
          </a:p>
          <a:p>
            <a:pPr>
              <a:defRPr/>
            </a:pPr>
            <a:r>
              <a:rPr lang="en-US" altLang="zh-CN" sz="2200" dirty="0">
                <a:solidFill>
                  <a:srgbClr val="CC0000"/>
                </a:solidFill>
                <a:latin typeface="Times New Roman" panose="02020603050405020304" pitchFamily="18" charset="0"/>
                <a:ea typeface="楷体_GB2312" pitchFamily="49" charset="-122"/>
              </a:rPr>
              <a:t> </a:t>
            </a:r>
            <a:r>
              <a:rPr lang="en-US" altLang="zh-CN" sz="2200" dirty="0">
                <a:solidFill>
                  <a:srgbClr val="0000FF"/>
                </a:solidFill>
                <a:latin typeface="Times New Roman" panose="02020603050405020304" pitchFamily="18" charset="0"/>
                <a:ea typeface="楷体_GB2312" pitchFamily="49" charset="-122"/>
              </a:rPr>
              <a:t> </a:t>
            </a:r>
            <a:r>
              <a:rPr lang="en-US" altLang="zh-CN" sz="2200" dirty="0">
                <a:solidFill>
                  <a:srgbClr val="CC0000"/>
                </a:solidFill>
                <a:latin typeface="Times New Roman" panose="02020603050405020304" pitchFamily="18" charset="0"/>
                <a:ea typeface="楷体_GB2312" pitchFamily="49" charset="-122"/>
              </a:rPr>
              <a:t>  return </a:t>
            </a:r>
            <a:r>
              <a:rPr lang="en-US" altLang="zh-CN" sz="2200" dirty="0" err="1">
                <a:solidFill>
                  <a:srgbClr val="CC0000"/>
                </a:solidFill>
                <a:latin typeface="Times New Roman" panose="02020603050405020304" pitchFamily="18" charset="0"/>
                <a:ea typeface="楷体_GB2312" pitchFamily="49" charset="-122"/>
              </a:rPr>
              <a:t>i</a:t>
            </a:r>
            <a:r>
              <a:rPr lang="en-US" altLang="zh-CN" sz="2200" dirty="0">
                <a:solidFill>
                  <a:srgbClr val="CC0000"/>
                </a:solidFill>
                <a:latin typeface="Times New Roman" panose="02020603050405020304" pitchFamily="18" charset="0"/>
                <a:ea typeface="楷体_GB2312" pitchFamily="49" charset="-122"/>
              </a:rPr>
              <a:t>;</a:t>
            </a:r>
          </a:p>
          <a:p>
            <a:pPr>
              <a:defRPr/>
            </a:pPr>
            <a:r>
              <a:rPr lang="en-US" altLang="zh-CN" sz="2200" dirty="0">
                <a:solidFill>
                  <a:srgbClr val="CC0000"/>
                </a:solidFill>
                <a:latin typeface="Times New Roman" panose="02020603050405020304" pitchFamily="18" charset="0"/>
                <a:ea typeface="楷体_GB2312" pitchFamily="49" charset="-122"/>
              </a:rPr>
              <a:t>}</a:t>
            </a:r>
            <a:r>
              <a:rPr lang="en-US" altLang="zh-CN" sz="2200" dirty="0">
                <a:latin typeface="Times New Roman" panose="02020603050405020304" pitchFamily="18" charset="0"/>
                <a:ea typeface="楷体_GB2312" pitchFamily="49" charset="-122"/>
              </a:rPr>
              <a:t>	</a:t>
            </a:r>
            <a:r>
              <a:rPr lang="en-US" altLang="zh-CN" sz="2400" dirty="0">
                <a:latin typeface="黑体" panose="02010609060101010101" pitchFamily="49" charset="-122"/>
              </a:rPr>
              <a:t>		</a:t>
            </a:r>
          </a:p>
        </p:txBody>
      </p:sp>
      <p:sp>
        <p:nvSpPr>
          <p:cNvPr id="144392" name="Text Box 2"/>
          <p:cNvSpPr txBox="1">
            <a:spLocks noChangeArrowheads="1"/>
          </p:cNvSpPr>
          <p:nvPr/>
        </p:nvSpPr>
        <p:spPr bwMode="auto">
          <a:xfrm>
            <a:off x="6240467" y="2862461"/>
            <a:ext cx="4319587" cy="33103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16386" name="Rectangle 2"/>
          <p:cNvSpPr>
            <a:spLocks noGrp="1" noChangeArrowheads="1"/>
          </p:cNvSpPr>
          <p:nvPr>
            <p:ph idx="1"/>
          </p:nvPr>
        </p:nvSpPr>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dirty="0">
                <a:latin typeface="+mn-ea"/>
              </a:rPr>
              <a:t> </a:t>
            </a:r>
            <a:endParaRPr lang="zh-CN" altLang="en-US" dirty="0">
              <a:solidFill>
                <a:srgbClr val="0000CC"/>
              </a:solidFill>
              <a:latin typeface="Comic Sans MS" panose="030F0702030302020204" pitchFamily="66" charset="0"/>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4" name="Rectangle 3"/>
          <p:cNvSpPr>
            <a:spLocks noChangeArrowheads="1"/>
          </p:cNvSpPr>
          <p:nvPr/>
        </p:nvSpPr>
        <p:spPr bwMode="auto">
          <a:xfrm>
            <a:off x="1559497" y="1125539"/>
            <a:ext cx="874179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189" lvl="1" indent="-457189">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41" lvl="2" indent="0">
              <a:lnSpc>
                <a:spcPct val="130000"/>
              </a:lnSpc>
              <a:buClr>
                <a:srgbClr val="0000CC"/>
              </a:buClr>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38887" y="908720"/>
            <a:ext cx="90814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7" rIns="113731" bIns="56867"/>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lvl="1">
              <a:lnSpc>
                <a:spcPct val="130000"/>
              </a:lnSpc>
              <a:buClr>
                <a:srgbClr val="00CC00"/>
              </a:buClr>
              <a:buSzPct val="50000"/>
              <a:buFont typeface="Wingdings" panose="05000000000000000000" pitchFamily="2" charset="2"/>
              <a:buChar char="u"/>
            </a:pPr>
            <a:r>
              <a:rPr lang="zh-CN" altLang="en-US" sz="2400" dirty="0" smtClean="0">
                <a:latin typeface="Times New Roman" panose="02020603050405020304" pitchFamily="18" charset="0"/>
                <a:cs typeface="Times New Roman" panose="02020603050405020304" pitchFamily="18" charset="0"/>
              </a:rPr>
              <a:t>具有</a:t>
            </a:r>
            <a:r>
              <a:rPr lang="zh-CN" altLang="en-US" sz="2400" dirty="0">
                <a:solidFill>
                  <a:srgbClr val="0033CC"/>
                </a:solidFill>
                <a:latin typeface="Times New Roman" panose="02020603050405020304" pitchFamily="18" charset="0"/>
                <a:cs typeface="Times New Roman" panose="02020603050405020304" pitchFamily="18" charset="0"/>
              </a:rPr>
              <a:t>相同属性和服务</a:t>
            </a:r>
            <a:r>
              <a:rPr lang="zh-CN" altLang="en-US" sz="2400" dirty="0">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类中的对象为该类的实例</a:t>
            </a:r>
            <a:endParaRPr lang="en-US" altLang="zh-CN" sz="2400" dirty="0">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sz="2400" dirty="0">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dirty="0">
                <a:latin typeface="Times New Roman" panose="02020603050405020304" pitchFamily="18" charset="0"/>
                <a:ea typeface="仿宋_GB2312" pitchFamily="49" charset="-122"/>
              </a:rPr>
              <a:t>同一类的不同实例有不同的属性值。</a:t>
            </a: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fontScale="90000"/>
          </a:bodyPr>
          <a:lstStyle/>
          <a:p>
            <a:r>
              <a:rPr lang="zh-CN" altLang="en-US" dirty="0"/>
              <a:t>类 </a:t>
            </a:r>
            <a:r>
              <a:rPr lang="en-US" altLang="zh-CN" dirty="0"/>
              <a:t>(class)</a:t>
            </a:r>
            <a:r>
              <a:rPr lang="zh-CN" altLang="en-US" dirty="0"/>
              <a:t>，实例 </a:t>
            </a:r>
            <a:r>
              <a:rPr lang="en-US" altLang="zh-CN" dirty="0"/>
              <a:t>(instance</a:t>
            </a:r>
            <a:r>
              <a:rPr lang="en-US" altLang="zh-CN" dirty="0" smtClean="0"/>
              <a:t>)</a:t>
            </a:r>
            <a:endParaRPr lang="zh-CN" altLang="en-US" dirty="0"/>
          </a:p>
        </p:txBody>
      </p:sp>
      <p:pic>
        <p:nvPicPr>
          <p:cNvPr id="3" name="图片 2"/>
          <p:cNvPicPr>
            <a:picLocks noChangeAspect="1"/>
          </p:cNvPicPr>
          <p:nvPr/>
        </p:nvPicPr>
        <p:blipFill>
          <a:blip r:embed="rId2"/>
          <a:stretch>
            <a:fillRect/>
          </a:stretch>
        </p:blipFill>
        <p:spPr>
          <a:xfrm>
            <a:off x="6455471" y="3645024"/>
            <a:ext cx="5329730" cy="3009903"/>
          </a:xfrm>
          <a:prstGeom prst="rect">
            <a:avLst/>
          </a:prstGeom>
        </p:spPr>
      </p:pic>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371748" y="980728"/>
            <a:ext cx="738043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lvl="1" indent="0">
              <a:spcBef>
                <a:spcPts val="0"/>
              </a:spcBef>
              <a:buClr>
                <a:srgbClr val="800080"/>
              </a:buClr>
              <a:buSzPct val="50000"/>
              <a:buNone/>
              <a:defRPr/>
            </a:pPr>
            <a:r>
              <a:rPr kumimoji="0" lang="zh-CN" altLang="en-US" sz="2400" dirty="0">
                <a:solidFill>
                  <a:srgbClr val="CC0000"/>
                </a:solidFill>
                <a:latin typeface="+mn-ea"/>
              </a:rPr>
              <a:t>  继承</a:t>
            </a:r>
            <a:endParaRPr kumimoji="0" lang="zh-CN" altLang="en-US" sz="2400"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派生类（子类）：</a:t>
            </a:r>
            <a:r>
              <a:rPr kumimoji="0" lang="zh-CN" altLang="en-US" dirty="0">
                <a:latin typeface="+mn-ea"/>
              </a:rPr>
              <a:t>四边形，</a:t>
            </a:r>
            <a:r>
              <a:rPr kumimoji="0" lang="zh-CN" altLang="en-US" dirty="0" smtClean="0">
                <a:latin typeface="+mn-ea"/>
              </a:rPr>
              <a:t>三角形</a:t>
            </a:r>
            <a:r>
              <a:rPr kumimoji="0" lang="zh-CN" altLang="en-US" dirty="0">
                <a:latin typeface="+mn-ea"/>
              </a:rPr>
              <a:t>等</a:t>
            </a:r>
            <a:endParaRPr kumimoji="0" lang="en-US" altLang="zh-CN" dirty="0">
              <a:latin typeface="+mn-ea"/>
            </a:endParaRPr>
          </a:p>
          <a:p>
            <a:pPr marL="36000" lvl="2" indent="-457189">
              <a:spcBef>
                <a:spcPts val="0"/>
              </a:spcBef>
              <a:buClr>
                <a:srgbClr val="008000"/>
              </a:buClr>
              <a:buFont typeface="Wingdings" panose="05000000000000000000" pitchFamily="2" charset="2"/>
              <a:buChar char="u"/>
              <a:defRPr/>
            </a:pPr>
            <a:r>
              <a:rPr kumimoji="0" lang="zh-CN" altLang="en-US" dirty="0">
                <a:solidFill>
                  <a:srgbClr val="0000CC"/>
                </a:solidFill>
                <a:latin typeface="+mn-ea"/>
              </a:rPr>
              <a:t>基类（父类）：</a:t>
            </a:r>
            <a:r>
              <a:rPr kumimoji="0" lang="zh-CN" altLang="en-US" dirty="0">
                <a:latin typeface="+mn-ea"/>
              </a:rPr>
              <a:t>多边形</a:t>
            </a:r>
          </a:p>
        </p:txBody>
      </p:sp>
      <p:grpSp>
        <p:nvGrpSpPr>
          <p:cNvPr id="148486" name="Group 14"/>
          <p:cNvGrpSpPr>
            <a:grpSpLocks/>
          </p:cNvGrpSpPr>
          <p:nvPr/>
        </p:nvGrpSpPr>
        <p:grpSpPr bwMode="auto">
          <a:xfrm>
            <a:off x="119336" y="2708920"/>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9"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2423592" y="3244499"/>
            <a:ext cx="4132262" cy="2092326"/>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2"/>
              <a:ext cx="1083" cy="910"/>
              <a:chOff x="4156" y="2181"/>
              <a:chExt cx="1083" cy="910"/>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
        <p:nvSpPr>
          <p:cNvPr id="2" name="标题 1"/>
          <p:cNvSpPr>
            <a:spLocks noGrp="1"/>
          </p:cNvSpPr>
          <p:nvPr>
            <p:ph type="title"/>
          </p:nvPr>
        </p:nvSpPr>
        <p:spPr/>
        <p:txBody>
          <a:bodyPr>
            <a:normAutofit fontScale="90000"/>
          </a:bodyPr>
          <a:lstStyle/>
          <a:p>
            <a:endParaRPr lang="zh-CN" altLang="en-US"/>
          </a:p>
        </p:txBody>
      </p:sp>
      <p:sp>
        <p:nvSpPr>
          <p:cNvPr id="40" name="AutoShape 4"/>
          <p:cNvSpPr>
            <a:spLocks noChangeArrowheads="1"/>
          </p:cNvSpPr>
          <p:nvPr/>
        </p:nvSpPr>
        <p:spPr bwMode="auto">
          <a:xfrm>
            <a:off x="6372944"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1" name="AutoShape 5"/>
          <p:cNvSpPr>
            <a:spLocks noChangeArrowheads="1"/>
          </p:cNvSpPr>
          <p:nvPr/>
        </p:nvSpPr>
        <p:spPr bwMode="auto">
          <a:xfrm>
            <a:off x="6449144"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2" name="Text Box 6"/>
          <p:cNvSpPr txBox="1">
            <a:spLocks noChangeArrowheads="1"/>
          </p:cNvSpPr>
          <p:nvPr/>
        </p:nvSpPr>
        <p:spPr bwMode="auto">
          <a:xfrm>
            <a:off x="6439623" y="3317879"/>
            <a:ext cx="270138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43" name="Line 7"/>
          <p:cNvSpPr>
            <a:spLocks noChangeShapeType="1"/>
          </p:cNvSpPr>
          <p:nvPr/>
        </p:nvSpPr>
        <p:spPr bwMode="auto">
          <a:xfrm>
            <a:off x="6449144"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8"/>
          <p:cNvSpPr txBox="1">
            <a:spLocks noChangeArrowheads="1"/>
          </p:cNvSpPr>
          <p:nvPr/>
        </p:nvSpPr>
        <p:spPr bwMode="auto">
          <a:xfrm>
            <a:off x="7134944" y="1350963"/>
            <a:ext cx="1422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Line 9"/>
          <p:cNvSpPr>
            <a:spLocks noChangeShapeType="1"/>
          </p:cNvSpPr>
          <p:nvPr/>
        </p:nvSpPr>
        <p:spPr bwMode="auto">
          <a:xfrm>
            <a:off x="6449144"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0"/>
          <p:cNvSpPr txBox="1">
            <a:spLocks noChangeArrowheads="1"/>
          </p:cNvSpPr>
          <p:nvPr/>
        </p:nvSpPr>
        <p:spPr bwMode="auto">
          <a:xfrm>
            <a:off x="6525344" y="1914528"/>
            <a:ext cx="242233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Text Box 11"/>
          <p:cNvSpPr txBox="1">
            <a:spLocks noChangeArrowheads="1"/>
          </p:cNvSpPr>
          <p:nvPr/>
        </p:nvSpPr>
        <p:spPr bwMode="auto">
          <a:xfrm>
            <a:off x="6630121" y="5070476"/>
            <a:ext cx="18726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48" name="AutoShape 12"/>
          <p:cNvSpPr>
            <a:spLocks noChangeArrowheads="1"/>
          </p:cNvSpPr>
          <p:nvPr/>
        </p:nvSpPr>
        <p:spPr bwMode="auto">
          <a:xfrm>
            <a:off x="9325272" y="1260477"/>
            <a:ext cx="2819400" cy="4184651"/>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49" name="AutoShape 13"/>
          <p:cNvSpPr>
            <a:spLocks noChangeArrowheads="1"/>
          </p:cNvSpPr>
          <p:nvPr/>
        </p:nvSpPr>
        <p:spPr bwMode="auto">
          <a:xfrm>
            <a:off x="9401472" y="1336677"/>
            <a:ext cx="2667000" cy="4108451"/>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50" name="Text Box 14"/>
          <p:cNvSpPr txBox="1">
            <a:spLocks noChangeArrowheads="1"/>
          </p:cNvSpPr>
          <p:nvPr/>
        </p:nvSpPr>
        <p:spPr bwMode="auto">
          <a:xfrm>
            <a:off x="9426876" y="1914528"/>
            <a:ext cx="23759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Line 15"/>
          <p:cNvSpPr>
            <a:spLocks noChangeShapeType="1"/>
          </p:cNvSpPr>
          <p:nvPr/>
        </p:nvSpPr>
        <p:spPr bwMode="auto">
          <a:xfrm>
            <a:off x="9401472"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6"/>
          <p:cNvSpPr>
            <a:spLocks noChangeShapeType="1"/>
          </p:cNvSpPr>
          <p:nvPr/>
        </p:nvSpPr>
        <p:spPr bwMode="auto">
          <a:xfrm>
            <a:off x="9401472"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7"/>
          <p:cNvSpPr txBox="1">
            <a:spLocks noChangeArrowheads="1"/>
          </p:cNvSpPr>
          <p:nvPr/>
        </p:nvSpPr>
        <p:spPr bwMode="auto">
          <a:xfrm>
            <a:off x="9433224" y="3317876"/>
            <a:ext cx="26597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dirty="0" err="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54" name="Text Box 18"/>
          <p:cNvSpPr txBox="1">
            <a:spLocks noChangeArrowheads="1"/>
          </p:cNvSpPr>
          <p:nvPr/>
        </p:nvSpPr>
        <p:spPr bwMode="auto">
          <a:xfrm>
            <a:off x="9418936" y="5549904"/>
            <a:ext cx="2658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55" name="Text Box 19"/>
          <p:cNvSpPr txBox="1">
            <a:spLocks noChangeArrowheads="1"/>
          </p:cNvSpPr>
          <p:nvPr/>
        </p:nvSpPr>
        <p:spPr bwMode="auto">
          <a:xfrm>
            <a:off x="9563397" y="1350963"/>
            <a:ext cx="2297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4896" y="44624"/>
            <a:ext cx="10515600" cy="687611"/>
          </a:xfrm>
        </p:spPr>
        <p:txBody>
          <a:bodyPr>
            <a:normAutofit/>
          </a:bodyPr>
          <a:lstStyle/>
          <a:p>
            <a:pPr eaLnBrk="1" hangingPunct="1"/>
            <a:r>
              <a:rPr lang="en-US" altLang="zh-CN" sz="3200" dirty="0" err="1"/>
              <a:t>Q2</a:t>
            </a:r>
            <a:r>
              <a:rPr lang="en-US" altLang="zh-CN" sz="3200" dirty="0"/>
              <a:t>:</a:t>
            </a:r>
            <a:r>
              <a:rPr lang="zh-CN" altLang="en-US" sz="3200" dirty="0"/>
              <a:t>为什么选择基于</a:t>
            </a:r>
            <a:r>
              <a:rPr lang="en-US" altLang="zh-CN" sz="3200" dirty="0"/>
              <a:t>C/C++</a:t>
            </a:r>
            <a:r>
              <a:rPr lang="zh-CN" altLang="en-US" sz="3200" dirty="0"/>
              <a:t>语言的数据结构？</a:t>
            </a:r>
          </a:p>
        </p:txBody>
      </p:sp>
      <p:sp>
        <p:nvSpPr>
          <p:cNvPr id="6148" name="内容占位符 4"/>
          <p:cNvSpPr>
            <a:spLocks noGrp="1"/>
          </p:cNvSpPr>
          <p:nvPr>
            <p:ph idx="1"/>
          </p:nvPr>
        </p:nvSpPr>
        <p:spPr/>
        <p:txBody>
          <a:bodyPr/>
          <a:lstStyle/>
          <a:p>
            <a:pPr eaLnBrk="1" hangingPunct="1">
              <a:defRPr/>
            </a:pPr>
            <a:r>
              <a:rPr lang="zh-CN" altLang="en-US" sz="2200" dirty="0"/>
              <a:t>就业市场广泛</a:t>
            </a:r>
            <a:endParaRPr lang="en-US" altLang="zh-CN" sz="2200" dirty="0"/>
          </a:p>
          <a:p>
            <a:pPr eaLnBrk="1" hangingPunct="1">
              <a:defRPr/>
            </a:pPr>
            <a:r>
              <a:rPr lang="en-US" altLang="zh-CN" sz="2200" dirty="0"/>
              <a:t>C/C++</a:t>
            </a:r>
            <a:r>
              <a:rPr lang="zh-CN" altLang="en-US" sz="2200" dirty="0"/>
              <a:t>是最有代表性的高级语言</a:t>
            </a:r>
            <a:endParaRPr lang="en-US" altLang="zh-CN" sz="2200" dirty="0"/>
          </a:p>
          <a:p>
            <a:pPr eaLnBrk="1" hangingPunct="1">
              <a:defRPr/>
            </a:pPr>
            <a:r>
              <a:rPr lang="zh-CN" altLang="en-US" sz="2200" dirty="0"/>
              <a:t>全国计算机专业招收研究生必考课程</a:t>
            </a:r>
            <a:endParaRPr lang="en-US" altLang="zh-CN" sz="2200" dirty="0"/>
          </a:p>
          <a:p>
            <a:pPr eaLnBrk="1" hangingPunct="1">
              <a:defRPr/>
            </a:pPr>
            <a:r>
              <a:rPr lang="zh-CN" altLang="en-US" sz="2200" dirty="0" smtClean="0"/>
              <a:t>程序设计师考试的</a:t>
            </a:r>
            <a:r>
              <a:rPr lang="zh-CN" altLang="en-US" sz="2200" dirty="0"/>
              <a:t>主要内容</a:t>
            </a:r>
            <a:endParaRPr lang="en-US" altLang="zh-CN" sz="2200" dirty="0"/>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92" y="3068960"/>
            <a:ext cx="4454525" cy="316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Picture 2" descr="https://pic1.zhimg.com/80/v2-548c9d93b8821c1989dc669094c307fc_144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2564904"/>
            <a:ext cx="5330904" cy="2520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消息传递</a:t>
            </a:r>
          </a:p>
        </p:txBody>
      </p:sp>
      <p:sp>
        <p:nvSpPr>
          <p:cNvPr id="107522" name="Rectangle 2"/>
          <p:cNvSpPr>
            <a:spLocks noGrp="1" noChangeArrowheads="1"/>
          </p:cNvSpPr>
          <p:nvPr>
            <p:ph idx="1"/>
          </p:nvPr>
        </p:nvSpPr>
        <p:spPr/>
        <p:txBody>
          <a:bodyPr/>
          <a:lstStyle/>
          <a:p>
            <a:pPr marL="1371566" lvl="2" indent="-457189">
              <a:buClr>
                <a:srgbClr val="008000"/>
              </a:buClr>
              <a:buFont typeface="Wingdings" panose="05000000000000000000" pitchFamily="2" charset="2"/>
              <a:buChar char="u"/>
              <a:defRPr/>
            </a:pPr>
            <a:r>
              <a:rPr lang="en-US" altLang="zh-CN" sz="2800" dirty="0" smtClean="0">
                <a:solidFill>
                  <a:srgbClr val="0000CC"/>
                </a:solidFill>
                <a:latin typeface="Times New Roman" panose="02020603050405020304" pitchFamily="18" charset="0"/>
                <a:cs typeface="Times New Roman" panose="02020603050405020304" pitchFamily="18" charset="0"/>
              </a:rPr>
              <a:t>C</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r>
              <a:rPr lang="en-US" altLang="zh-CN" sz="2800" dirty="0" smtClean="0">
                <a:solidFill>
                  <a:srgbClr val="CC0000"/>
                </a:solidFill>
                <a:latin typeface="Times New Roman" panose="02020603050405020304" pitchFamily="18" charset="0"/>
                <a:cs typeface="Times New Roman" panose="02020603050405020304" pitchFamily="18" charset="0"/>
              </a:rPr>
              <a:t>);</a:t>
            </a:r>
          </a:p>
          <a:p>
            <a:pPr marL="1752556" lvl="3" indent="-380990">
              <a:buClr>
                <a:srgbClr val="CC0000"/>
              </a:buClr>
              <a:buFont typeface="Times New Roman" panose="02020603050405020304" pitchFamily="18" charset="0"/>
              <a:buChar char="–"/>
              <a:defRPr/>
            </a:pPr>
            <a:endParaRPr lang="en-US" altLang="zh-CN" sz="2800" dirty="0">
              <a:solidFill>
                <a:srgbClr val="CC0000"/>
              </a:solidFill>
              <a:latin typeface="Times New Roman" panose="02020603050405020304" pitchFamily="18" charset="0"/>
              <a:cs typeface="Times New Roman" panose="02020603050405020304" pitchFamily="18" charset="0"/>
            </a:endParaRPr>
          </a:p>
          <a:p>
            <a:pPr marL="1371566" lvl="2" indent="-457189">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556" lvl="3" indent="-380990">
              <a:buClr>
                <a:srgbClr val="CC0000"/>
              </a:buClr>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latin typeface="Times New Roman" panose="02020603050405020304" pitchFamily="18" charset="0"/>
                <a:cs typeface="Times New Roman" panose="02020603050405020304" pitchFamily="18" charset="0"/>
              </a:rPr>
              <a:t>        </a:t>
            </a: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1774827" y="620717"/>
            <a:ext cx="31686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6456366" y="981079"/>
            <a:ext cx="3743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2713042" y="3500439"/>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2713042"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1992313" y="2060578"/>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6384927" y="2205043"/>
            <a:ext cx="31686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6372229" y="3644904"/>
            <a:ext cx="375761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6313491" y="5084767"/>
            <a:ext cx="3816351"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2208217"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2281242" y="3789364"/>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2352677" y="5208592"/>
            <a:ext cx="4248151"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4655840" y="599328"/>
            <a:ext cx="3743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600" b="0" dirty="0">
                <a:solidFill>
                  <a:srgbClr val="0000FF"/>
                </a:solidFill>
              </a:rPr>
              <a:t>课后练习</a:t>
            </a:r>
          </a:p>
        </p:txBody>
      </p:sp>
      <p:sp>
        <p:nvSpPr>
          <p:cNvPr id="152580" name="Text Box 7"/>
          <p:cNvSpPr txBox="1">
            <a:spLocks noChangeArrowheads="1"/>
          </p:cNvSpPr>
          <p:nvPr/>
        </p:nvSpPr>
        <p:spPr bwMode="auto">
          <a:xfrm>
            <a:off x="2423592" y="2185700"/>
            <a:ext cx="84249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思考题   </a:t>
            </a:r>
            <a:r>
              <a:rPr kumimoji="0" lang="zh-CN" altLang="en-US" b="0" dirty="0" smtClean="0">
                <a:latin typeface="楷体_GB2312" pitchFamily="49" charset="-122"/>
                <a:ea typeface="楷体_GB2312" pitchFamily="49" charset="-122"/>
              </a:rPr>
              <a:t>你用过什么数据结构？</a:t>
            </a:r>
            <a:endParaRPr kumimoji="0" lang="en-US" altLang="zh-CN" sz="2400" b="0" dirty="0">
              <a:ea typeface="楷体_GB2312" pitchFamily="49" charset="-122"/>
            </a:endParaRPr>
          </a:p>
        </p:txBody>
      </p:sp>
      <p:sp>
        <p:nvSpPr>
          <p:cNvPr id="152581" name="Text Box 8"/>
          <p:cNvSpPr txBox="1">
            <a:spLocks noChangeArrowheads="1"/>
          </p:cNvSpPr>
          <p:nvPr/>
        </p:nvSpPr>
        <p:spPr bwMode="auto">
          <a:xfrm>
            <a:off x="2423592" y="3429000"/>
            <a:ext cx="734466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练习题   </a:t>
            </a:r>
            <a:r>
              <a:rPr kumimoji="0" lang="zh-CN" altLang="en-US" sz="2400" dirty="0">
                <a:latin typeface="楷体_GB2312" pitchFamily="49" charset="-122"/>
                <a:ea typeface="楷体_GB2312" pitchFamily="49" charset="-122"/>
              </a:rPr>
              <a:t>用事前分析法</a:t>
            </a:r>
            <a:r>
              <a:rPr kumimoji="0" lang="zh-CN" altLang="en-US" sz="2400">
                <a:latin typeface="楷体_GB2312" pitchFamily="49" charset="-122"/>
                <a:ea typeface="楷体_GB2312" pitchFamily="49" charset="-122"/>
              </a:rPr>
              <a:t>比较</a:t>
            </a:r>
            <a:r>
              <a:rPr kumimoji="0" lang="zh-CN" altLang="en-US" sz="2400" smtClean="0">
                <a:latin typeface="楷体_GB2312" pitchFamily="49" charset="-122"/>
                <a:ea typeface="楷体_GB2312" pitchFamily="49" charset="-122"/>
              </a:rPr>
              <a:t>冒泡排序</a:t>
            </a:r>
            <a:r>
              <a:rPr kumimoji="0" lang="en-US" altLang="zh-CN" sz="2400" smtClean="0">
                <a:latin typeface="楷体_GB2312" pitchFamily="49" charset="-122"/>
                <a:ea typeface="楷体_GB2312" pitchFamily="49" charset="-122"/>
              </a:rPr>
              <a:t>99</a:t>
            </a:r>
            <a:r>
              <a:rPr kumimoji="0" lang="zh-CN" altLang="en-US" sz="240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dirty="0">
                <a:latin typeface="楷体_GB2312" pitchFamily="49" charset="-122"/>
                <a:ea typeface="楷体_GB2312" pitchFamily="49" charset="-122"/>
              </a:rPr>
              <a:t>          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时的复杂度</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最好</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最坏</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平均</a:t>
            </a:r>
            <a:r>
              <a:rPr kumimoji="0" lang="en-US" altLang="zh-CN" sz="2400" dirty="0">
                <a:latin typeface="楷体_GB2312" pitchFamily="49" charset="-122"/>
                <a:ea typeface="楷体_GB2312" pitchFamily="49" charset="-122"/>
              </a:rPr>
              <a:t>)</a:t>
            </a:r>
            <a:endParaRPr kumimoji="0" lang="zh-CN" altLang="en-US" sz="2400" dirty="0">
              <a:latin typeface="楷体_GB2312" pitchFamily="49" charset="-122"/>
              <a:ea typeface="楷体_GB2312" pitchFamily="49" charset="-122"/>
            </a:endParaRPr>
          </a:p>
          <a:p>
            <a:pPr eaLnBrk="1" hangingPunct="1">
              <a:spcBef>
                <a:spcPct val="50000"/>
              </a:spcBef>
            </a:pPr>
            <a:endParaRPr kumimoji="0" lang="en-US" altLang="zh-CN" sz="2400" b="0" dirty="0">
              <a:ea typeface="楷体_GB2312" pitchFamily="49" charset="-122"/>
            </a:endParaRPr>
          </a:p>
        </p:txBody>
      </p:sp>
      <p:sp>
        <p:nvSpPr>
          <p:cNvPr id="6" name="Text Box 8"/>
          <p:cNvSpPr txBox="1">
            <a:spLocks noChangeArrowheads="1"/>
          </p:cNvSpPr>
          <p:nvPr/>
        </p:nvSpPr>
        <p:spPr bwMode="auto">
          <a:xfrm>
            <a:off x="2423594" y="5232102"/>
            <a:ext cx="741667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a:t>
            </a:r>
            <a:r>
              <a:rPr kumimoji="0" lang="zh-CN" altLang="en-US" sz="2400" dirty="0">
                <a:latin typeface="楷体_GB2312" pitchFamily="49" charset="-122"/>
                <a:ea typeface="楷体_GB2312" pitchFamily="49" charset="-122"/>
              </a:rPr>
              <a:t>冒泡排序</a:t>
            </a:r>
            <a:r>
              <a:rPr kumimoji="0" lang="en-US" altLang="zh-CN" sz="2400" dirty="0">
                <a:latin typeface="楷体_GB2312" pitchFamily="49" charset="-122"/>
                <a:ea typeface="楷体_GB2312" pitchFamily="49" charset="-122"/>
              </a:rPr>
              <a:t>(C++/Python)</a:t>
            </a:r>
            <a:r>
              <a:rPr kumimoji="0" lang="zh-CN" altLang="en-US" sz="2400" dirty="0">
                <a:latin typeface="楷体_GB2312" pitchFamily="49" charset="-122"/>
                <a:ea typeface="楷体_GB2312" pitchFamily="49" charset="-122"/>
              </a:rPr>
              <a:t>，并用事后分析法</a:t>
            </a:r>
            <a:endParaRPr kumimoji="0" lang="en-US" altLang="zh-CN" sz="2400" dirty="0">
              <a:latin typeface="楷体_GB2312" pitchFamily="49" charset="-122"/>
              <a:ea typeface="楷体_GB2312" pitchFamily="49" charset="-122"/>
            </a:endParaRPr>
          </a:p>
          <a:p>
            <a:pPr eaLnBrk="1" hangingPunct="1">
              <a:spcBef>
                <a:spcPct val="50000"/>
              </a:spcBef>
            </a:pPr>
            <a:r>
              <a:rPr kumimoji="0" lang="zh-CN" altLang="en-US" sz="2400">
                <a:latin typeface="楷体_GB2312" pitchFamily="49" charset="-122"/>
                <a:ea typeface="楷体_GB2312" pitchFamily="49" charset="-122"/>
              </a:rPr>
              <a:t>          </a:t>
            </a:r>
            <a:r>
              <a:rPr kumimoji="0" lang="zh-CN" altLang="en-US" sz="2400" smtClean="0">
                <a:latin typeface="楷体_GB2312" pitchFamily="49" charset="-122"/>
                <a:ea typeface="楷体_GB2312" pitchFamily="49" charset="-122"/>
              </a:rPr>
              <a:t>比较</a:t>
            </a:r>
            <a:r>
              <a:rPr kumimoji="0" lang="en-US" altLang="zh-CN" sz="2400" smtClean="0">
                <a:latin typeface="楷体_GB2312" pitchFamily="49" charset="-122"/>
                <a:ea typeface="楷体_GB2312" pitchFamily="49" charset="-122"/>
              </a:rPr>
              <a:t>99</a:t>
            </a:r>
            <a:r>
              <a:rPr kumimoji="0" lang="zh-CN" altLang="en-US" sz="2400" smtClean="0">
                <a:latin typeface="楷体_GB2312" pitchFamily="49" charset="-122"/>
                <a:ea typeface="楷体_GB2312" pitchFamily="49" charset="-122"/>
              </a:rPr>
              <a:t>页</a:t>
            </a:r>
            <a:r>
              <a:rPr kumimoji="0" lang="en-US" altLang="zh-CN" sz="2400" dirty="0" err="1">
                <a:latin typeface="楷体_GB2312" pitchFamily="49" charset="-122"/>
                <a:ea typeface="楷体_GB2312" pitchFamily="49" charset="-122"/>
              </a:rPr>
              <a:t>ppt</a:t>
            </a:r>
            <a:r>
              <a:rPr kumimoji="0" lang="zh-CN" altLang="en-US" sz="2400" dirty="0">
                <a:latin typeface="楷体_GB2312" pitchFamily="49" charset="-122"/>
                <a:ea typeface="楷体_GB2312" pitchFamily="49" charset="-122"/>
              </a:rPr>
              <a:t>中有</a:t>
            </a:r>
            <a:r>
              <a:rPr kumimoji="0" lang="en-US" altLang="zh-CN" sz="2400" dirty="0">
                <a:latin typeface="楷体_GB2312" pitchFamily="49" charset="-122"/>
                <a:ea typeface="楷体_GB2312" pitchFamily="49" charset="-122"/>
              </a:rPr>
              <a:t>/</a:t>
            </a:r>
            <a:r>
              <a:rPr kumimoji="0" lang="zh-CN" altLang="en-US" sz="2400" dirty="0">
                <a:latin typeface="楷体_GB2312" pitchFamily="49" charset="-122"/>
                <a:ea typeface="楷体_GB2312" pitchFamily="49" charset="-122"/>
              </a:rPr>
              <a:t>无</a:t>
            </a:r>
            <a:r>
              <a:rPr kumimoji="0" lang="en-US" altLang="zh-CN" sz="2400" dirty="0">
                <a:latin typeface="楷体_GB2312" pitchFamily="49" charset="-122"/>
                <a:ea typeface="楷体_GB2312" pitchFamily="49" charset="-122"/>
              </a:rPr>
              <a:t>change</a:t>
            </a:r>
            <a:r>
              <a:rPr kumimoji="0" lang="zh-CN" altLang="en-US" sz="2400" dirty="0">
                <a:latin typeface="楷体_GB2312" pitchFamily="49" charset="-122"/>
                <a:ea typeface="楷体_GB2312" pitchFamily="49" charset="-122"/>
              </a:rPr>
              <a:t>时的</a:t>
            </a:r>
            <a:r>
              <a:rPr kumimoji="0" lang="zh-CN" altLang="en-US" sz="2400" dirty="0" smtClean="0">
                <a:latin typeface="楷体_GB2312" pitchFamily="49" charset="-122"/>
                <a:ea typeface="楷体_GB2312" pitchFamily="49" charset="-122"/>
              </a:rPr>
              <a:t>运行时间</a:t>
            </a:r>
            <a:endParaRPr kumimoji="0" lang="en-US" altLang="zh-CN" sz="2400" dirty="0" smtClean="0">
              <a:latin typeface="楷体_GB2312" pitchFamily="49" charset="-122"/>
              <a:ea typeface="楷体_GB2312" pitchFamily="49" charset="-122"/>
            </a:endParaRPr>
          </a:p>
          <a:p>
            <a:pPr eaLnBrk="1" hangingPunct="1">
              <a:spcBef>
                <a:spcPct val="50000"/>
              </a:spcBef>
            </a:pPr>
            <a:r>
              <a:rPr kumimoji="0" lang="en-US" altLang="zh-CN" sz="2400" dirty="0">
                <a:latin typeface="楷体_GB2312" pitchFamily="49" charset="-122"/>
                <a:ea typeface="楷体_GB2312" pitchFamily="49" charset="-122"/>
              </a:rPr>
              <a:t> </a:t>
            </a:r>
            <a:r>
              <a:rPr kumimoji="0" lang="en-US" altLang="zh-CN" sz="2400" dirty="0" smtClean="0">
                <a:latin typeface="楷体_GB2312" pitchFamily="49" charset="-122"/>
                <a:ea typeface="楷体_GB2312" pitchFamily="49" charset="-122"/>
              </a:rPr>
              <a:t>         </a:t>
            </a:r>
            <a:r>
              <a:rPr kumimoji="0" lang="zh-CN" altLang="en-US" sz="2400" dirty="0" smtClean="0">
                <a:latin typeface="楷体_GB2312" pitchFamily="49" charset="-122"/>
                <a:ea typeface="楷体_GB2312" pitchFamily="49" charset="-122"/>
              </a:rPr>
              <a:t>和关键语句的比较次数</a:t>
            </a:r>
            <a:endParaRPr kumimoji="0" lang="en-US" altLang="zh-CN" sz="2000" b="0" dirty="0">
              <a:ea typeface="楷体_GB2312" pitchFamily="49" charset="-122"/>
            </a:endParaRPr>
          </a:p>
        </p:txBody>
      </p:sp>
      <p:sp>
        <p:nvSpPr>
          <p:cNvPr id="7" name="圆角矩形标注 6"/>
          <p:cNvSpPr/>
          <p:nvPr/>
        </p:nvSpPr>
        <p:spPr bwMode="auto">
          <a:xfrm>
            <a:off x="6527904" y="1537628"/>
            <a:ext cx="3442077" cy="576064"/>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zh-CN" altLang="en-US" sz="1800" b="0" dirty="0">
                <a:solidFill>
                  <a:schemeClr val="tx1"/>
                </a:solidFill>
                <a:latin typeface="Tahoma" panose="020B0604030504040204" pitchFamily="34" charset="0"/>
                <a:ea typeface="黑体" panose="02010609060101010101" pitchFamily="49" charset="-122"/>
              </a:rPr>
              <a:t>下节课可能会在课堂点名抽查，不需要写在作业本上</a:t>
            </a:r>
          </a:p>
        </p:txBody>
      </p:sp>
      <p:sp>
        <p:nvSpPr>
          <p:cNvPr id="8" name="圆角矩形标注 7"/>
          <p:cNvSpPr/>
          <p:nvPr/>
        </p:nvSpPr>
        <p:spPr bwMode="auto">
          <a:xfrm>
            <a:off x="6527904" y="2708920"/>
            <a:ext cx="3442077" cy="720080"/>
          </a:xfrm>
          <a:prstGeom prst="wedgeRoundRectCallout">
            <a:avLst>
              <a:gd name="adj1" fmla="val -42695"/>
              <a:gd name="adj2" fmla="val 80641"/>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Paper Work</a:t>
            </a:r>
            <a:r>
              <a:rPr lang="zh-CN" altLang="en-US" sz="1800" b="0" dirty="0">
                <a:solidFill>
                  <a:schemeClr val="tx1"/>
                </a:solidFill>
                <a:latin typeface="Tahoma" panose="020B0604030504040204" pitchFamily="34" charset="0"/>
                <a:ea typeface="黑体" panose="02010609060101010101" pitchFamily="49" charset="-122"/>
              </a:rPr>
              <a:t>请写在纸质作业本上，</a:t>
            </a:r>
            <a:r>
              <a:rPr lang="zh-CN" altLang="en-US" sz="1800" b="0">
                <a:solidFill>
                  <a:schemeClr val="tx1"/>
                </a:solidFill>
                <a:latin typeface="Tahoma" panose="020B0604030504040204" pitchFamily="34" charset="0"/>
                <a:ea typeface="黑体" panose="02010609060101010101" pitchFamily="49" charset="-122"/>
              </a:rPr>
              <a:t>同时也做</a:t>
            </a:r>
            <a:r>
              <a:rPr lang="en-US" altLang="zh-CN" sz="1800" b="0">
                <a:solidFill>
                  <a:schemeClr val="tx1"/>
                </a:solidFill>
                <a:latin typeface="Tahoma" panose="020B0604030504040204" pitchFamily="34" charset="0"/>
                <a:ea typeface="黑体" panose="02010609060101010101" pitchFamily="49" charset="-122"/>
              </a:rPr>
              <a:t>ppt</a:t>
            </a:r>
            <a:r>
              <a:rPr lang="zh-CN" altLang="en-US" sz="1800" b="0">
                <a:solidFill>
                  <a:schemeClr val="tx1"/>
                </a:solidFill>
                <a:latin typeface="Tahoma" panose="020B0604030504040204" pitchFamily="34" charset="0"/>
                <a:ea typeface="黑体" panose="02010609060101010101" pitchFamily="49" charset="-122"/>
              </a:rPr>
              <a:t>中布置的作业，选做*和额外加分作业*请不</a:t>
            </a:r>
            <a:r>
              <a:rPr lang="zh-CN" altLang="en-US" sz="1800" b="0" dirty="0" smtClean="0">
                <a:solidFill>
                  <a:schemeClr val="tx1"/>
                </a:solidFill>
                <a:latin typeface="Tahoma" panose="020B0604030504040204" pitchFamily="34" charset="0"/>
                <a:ea typeface="黑体" panose="02010609060101010101" pitchFamily="49" charset="-122"/>
              </a:rPr>
              <a:t>强制</a:t>
            </a:r>
            <a:endParaRPr lang="zh-CN" altLang="en-US" sz="1800" b="0" dirty="0">
              <a:solidFill>
                <a:schemeClr val="tx1"/>
              </a:solidFill>
              <a:latin typeface="Tahoma" panose="020B0604030504040204" pitchFamily="34" charset="0"/>
              <a:ea typeface="黑体" panose="02010609060101010101" pitchFamily="49" charset="-122"/>
            </a:endParaRPr>
          </a:p>
        </p:txBody>
      </p:sp>
      <p:sp>
        <p:nvSpPr>
          <p:cNvPr id="9" name="圆角矩形标注 8"/>
          <p:cNvSpPr/>
          <p:nvPr/>
        </p:nvSpPr>
        <p:spPr bwMode="auto">
          <a:xfrm>
            <a:off x="6527904" y="4507696"/>
            <a:ext cx="3442077" cy="793512"/>
          </a:xfrm>
          <a:prstGeom prst="wedgeRoundRectCallout">
            <a:avLst>
              <a:gd name="adj1" fmla="val -41020"/>
              <a:gd name="adj2" fmla="val 70260"/>
              <a:gd name="adj3" fmla="val 16667"/>
            </a:avLst>
          </a:prstGeom>
          <a:ln/>
          <a:extLst/>
        </p:spPr>
        <p:style>
          <a:lnRef idx="2">
            <a:schemeClr val="accent2"/>
          </a:lnRef>
          <a:fillRef idx="1">
            <a:schemeClr val="lt1"/>
          </a:fillRef>
          <a:effectRef idx="0">
            <a:schemeClr val="accent2"/>
          </a:effectRef>
          <a:fontRef idx="minor">
            <a:schemeClr val="dk1"/>
          </a:fontRef>
        </p:style>
        <p:txBody>
          <a:bodyPr vert="horz" wrap="square" lIns="72000" tIns="72000" rIns="72000" bIns="72000" numCol="1" rtlCol="0" anchor="ctr" anchorCtr="0" compatLnSpc="1">
            <a:prstTxWarp prst="textNoShape">
              <a:avLst/>
            </a:prstTxWarp>
          </a:bodyPr>
          <a:lstStyle/>
          <a:p>
            <a:pPr algn="ctr" eaLnBrk="1" hangingPunct="1"/>
            <a:r>
              <a:rPr lang="en-US" altLang="zh-CN" sz="1800" b="0" dirty="0">
                <a:solidFill>
                  <a:schemeClr val="tx1"/>
                </a:solidFill>
                <a:latin typeface="Tahoma" panose="020B0604030504040204" pitchFamily="34" charset="0"/>
                <a:ea typeface="黑体" panose="02010609060101010101" pitchFamily="49" charset="-122"/>
              </a:rPr>
              <a:t>Program Work</a:t>
            </a:r>
            <a:r>
              <a:rPr lang="zh-CN" altLang="en-US" sz="1800" b="0" dirty="0" smtClean="0">
                <a:solidFill>
                  <a:schemeClr val="tx1"/>
                </a:solidFill>
                <a:latin typeface="Tahoma" panose="020B0604030504040204" pitchFamily="34" charset="0"/>
                <a:ea typeface="黑体" panose="02010609060101010101" pitchFamily="49" charset="-122"/>
              </a:rPr>
              <a:t>请提交到</a:t>
            </a:r>
            <a:r>
              <a:rPr lang="en-US" altLang="zh-CN" sz="1800" b="0" dirty="0" err="1" smtClean="0">
                <a:solidFill>
                  <a:schemeClr val="tx1"/>
                </a:solidFill>
                <a:latin typeface="Tahoma" panose="020B0604030504040204" pitchFamily="34" charset="0"/>
                <a:ea typeface="黑体" panose="02010609060101010101" pitchFamily="49" charset="-122"/>
                <a:hlinkClick r:id="rId2"/>
              </a:rPr>
              <a:t>plep.cug.edu.cn</a:t>
            </a:r>
            <a:r>
              <a:rPr lang="en-US" altLang="zh-CN" sz="1800" b="0" dirty="0" smtClean="0">
                <a:solidFill>
                  <a:schemeClr val="tx1"/>
                </a:solidFill>
                <a:latin typeface="Tahoma" panose="020B0604030504040204" pitchFamily="34" charset="0"/>
                <a:ea typeface="黑体" panose="02010609060101010101" pitchFamily="49" charset="-122"/>
                <a:hlinkClick r:id="rId2"/>
              </a:rPr>
              <a:t>/</a:t>
            </a:r>
            <a:r>
              <a:rPr lang="zh-CN" altLang="en-US" sz="1800" b="0" dirty="0" smtClean="0">
                <a:solidFill>
                  <a:schemeClr val="tx1"/>
                </a:solidFill>
                <a:latin typeface="Tahoma" panose="020B0604030504040204" pitchFamily="34" charset="0"/>
                <a:ea typeface="黑体" panose="02010609060101010101" pitchFamily="49" charset="-122"/>
              </a:rPr>
              <a:t>，初始用户名和密码均为学号，请及时修改</a:t>
            </a:r>
            <a:endParaRPr lang="zh-CN" altLang="en-US" sz="1800" b="0" dirty="0">
              <a:solidFill>
                <a:schemeClr val="tx1"/>
              </a:solidFill>
              <a:latin typeface="Tahoma" panose="020B0604030504040204" pitchFamily="34" charset="0"/>
              <a:ea typeface="黑体"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84284" y="2924944"/>
            <a:ext cx="464105" cy="5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464152" y="-11398"/>
            <a:ext cx="4727848"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800" dirty="0" smtClean="0"/>
              <a:t>对课程中的知识点、授课方式以及任何与课程相关的问题和建议，欢迎随时给我发邮件</a:t>
            </a:r>
            <a:endParaRPr lang="en-US" altLang="zh-CN" sz="1800" dirty="0" smtClean="0"/>
          </a:p>
          <a:p>
            <a:r>
              <a:rPr lang="en-US" altLang="zh-CN" sz="1800" dirty="0" smtClean="0"/>
              <a:t>(</a:t>
            </a:r>
            <a:r>
              <a:rPr lang="zh-CN" altLang="en-US" sz="1800" dirty="0" smtClean="0"/>
              <a:t>优先用邮件</a:t>
            </a:r>
            <a:r>
              <a:rPr lang="en-US" altLang="zh-CN" sz="1800" dirty="0" smtClean="0"/>
              <a:t>,QQ</a:t>
            </a:r>
            <a:r>
              <a:rPr lang="zh-CN" altLang="en-US" sz="1800" dirty="0" smtClean="0"/>
              <a:t>不</a:t>
            </a:r>
            <a:r>
              <a:rPr lang="zh-CN" altLang="en-US" sz="1800" smtClean="0"/>
              <a:t>总是在线</a:t>
            </a:r>
            <a:r>
              <a:rPr lang="en-US" altLang="zh-CN" sz="1800" smtClean="0"/>
              <a:t>,</a:t>
            </a:r>
            <a:r>
              <a:rPr lang="zh-CN" altLang="en-US" sz="1800" smtClean="0"/>
              <a:t>有关</a:t>
            </a:r>
            <a:r>
              <a:rPr lang="zh-CN" altLang="en-US" sz="1800" dirty="0" smtClean="0"/>
              <a:t>作业相关的问题请在</a:t>
            </a:r>
            <a:r>
              <a:rPr lang="en-US" altLang="zh-CN" sz="1800" dirty="0" smtClean="0"/>
              <a:t>QQ</a:t>
            </a:r>
            <a:r>
              <a:rPr lang="zh-CN" altLang="en-US" sz="1800" smtClean="0"/>
              <a:t>群提出</a:t>
            </a:r>
            <a:r>
              <a:rPr lang="en-US" altLang="zh-CN" sz="1800" smtClean="0"/>
              <a:t>,</a:t>
            </a:r>
            <a:r>
              <a:rPr lang="zh-CN" altLang="en-US" sz="1800" smtClean="0"/>
              <a:t>特别是一些共性问题</a:t>
            </a:r>
            <a:r>
              <a:rPr lang="en-US" altLang="zh-CN" sz="1800" smtClean="0"/>
              <a:t>)</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zh-CN" altLang="en-US" dirty="0"/>
              <a:t>数据结构这门课好学吗？</a:t>
            </a:r>
            <a:endParaRPr lang="zh-CN" altLang="en-US" dirty="0" smtClean="0"/>
          </a:p>
        </p:txBody>
      </p:sp>
      <p:sp>
        <p:nvSpPr>
          <p:cNvPr id="8" name="内容占位符 7"/>
          <p:cNvSpPr>
            <a:spLocks noGrp="1"/>
          </p:cNvSpPr>
          <p:nvPr>
            <p:ph idx="1"/>
          </p:nvPr>
        </p:nvSpPr>
        <p:spPr>
          <a:xfrm>
            <a:off x="479376" y="1116135"/>
            <a:ext cx="6121896" cy="5193185"/>
          </a:xfrm>
        </p:spPr>
        <p:txBody>
          <a:bodyPr>
            <a:normAutofit fontScale="92500" lnSpcReduction="10000"/>
          </a:bodyPr>
          <a:lstStyle/>
          <a:p>
            <a:pPr>
              <a:lnSpc>
                <a:spcPct val="150000"/>
              </a:lnSpc>
              <a:defRPr/>
            </a:pPr>
            <a:r>
              <a:rPr lang="zh-CN" altLang="en-US" b="1" dirty="0" smtClean="0">
                <a:solidFill>
                  <a:srgbClr val="0000FF"/>
                </a:solidFill>
              </a:rPr>
              <a:t>有点难</a:t>
            </a:r>
            <a:endParaRPr lang="en-US" altLang="zh-CN" b="1" dirty="0">
              <a:solidFill>
                <a:srgbClr val="0000FF"/>
              </a:solidFill>
            </a:endParaRPr>
          </a:p>
          <a:p>
            <a:pPr lvl="1">
              <a:lnSpc>
                <a:spcPct val="150000"/>
              </a:lnSpc>
              <a:defRPr/>
            </a:pPr>
            <a:r>
              <a:rPr lang="zh-CN" altLang="en-US" dirty="0" smtClean="0">
                <a:cs typeface="+mn-cs"/>
              </a:rPr>
              <a:t>概念性强、比较抽象</a:t>
            </a:r>
            <a:endParaRPr lang="en-US" altLang="zh-CN" dirty="0" smtClean="0">
              <a:cs typeface="+mn-cs"/>
            </a:endParaRPr>
          </a:p>
          <a:p>
            <a:pPr lvl="1">
              <a:lnSpc>
                <a:spcPct val="150000"/>
              </a:lnSpc>
              <a:defRPr/>
            </a:pPr>
            <a:r>
              <a:rPr lang="zh-CN" altLang="en-US" dirty="0" smtClean="0"/>
              <a:t>算法灵活、不易掌握</a:t>
            </a:r>
            <a:endParaRPr lang="en-US" altLang="zh-CN" dirty="0" smtClean="0"/>
          </a:p>
          <a:p>
            <a:pPr lvl="1">
              <a:lnSpc>
                <a:spcPct val="150000"/>
              </a:lnSpc>
              <a:defRPr/>
            </a:pPr>
            <a:r>
              <a:rPr lang="zh-CN" altLang="en-US" dirty="0" smtClean="0">
                <a:cs typeface="+mn-cs"/>
              </a:rPr>
              <a:t>逻辑性强、算法设计比较</a:t>
            </a:r>
            <a:r>
              <a:rPr lang="zh-CN" altLang="en-US" smtClean="0">
                <a:cs typeface="+mn-cs"/>
              </a:rPr>
              <a:t>烧脑</a:t>
            </a:r>
            <a:endParaRPr lang="en-US" altLang="zh-CN" smtClean="0">
              <a:cs typeface="+mn-cs"/>
            </a:endParaRPr>
          </a:p>
          <a:p>
            <a:pPr>
              <a:lnSpc>
                <a:spcPct val="150000"/>
              </a:lnSpc>
              <a:defRPr/>
            </a:pPr>
            <a:r>
              <a:rPr lang="zh-CN" altLang="en-US">
                <a:solidFill>
                  <a:srgbClr val="0000FF"/>
                </a:solidFill>
              </a:rPr>
              <a:t>关于</a:t>
            </a:r>
            <a:r>
              <a:rPr lang="zh-CN" altLang="en-US" smtClean="0">
                <a:solidFill>
                  <a:srgbClr val="0000FF"/>
                </a:solidFill>
              </a:rPr>
              <a:t>课程难度</a:t>
            </a:r>
            <a:endParaRPr lang="zh-CN" altLang="en-US">
              <a:solidFill>
                <a:srgbClr val="0000FF"/>
              </a:solidFill>
            </a:endParaRPr>
          </a:p>
          <a:p>
            <a:pPr lvl="1">
              <a:lnSpc>
                <a:spcPct val="150000"/>
              </a:lnSpc>
              <a:defRPr/>
            </a:pPr>
            <a:r>
              <a:rPr lang="zh-CN" altLang="en-US"/>
              <a:t>一方面大家反馈缺乏实践，另一方面大家又觉得作业太多（课程实践的主要方式）</a:t>
            </a:r>
          </a:p>
          <a:p>
            <a:pPr lvl="1">
              <a:lnSpc>
                <a:spcPct val="150000"/>
              </a:lnSpc>
              <a:defRPr/>
            </a:pPr>
            <a:r>
              <a:rPr lang="zh-CN" altLang="en-US"/>
              <a:t>课程即抽象又具体</a:t>
            </a:r>
          </a:p>
          <a:p>
            <a:pPr lvl="1">
              <a:lnSpc>
                <a:spcPct val="150000"/>
              </a:lnSpc>
              <a:defRPr/>
            </a:pPr>
            <a:r>
              <a:rPr lang="zh-CN" altLang="en-US"/>
              <a:t>不知道以后用在哪儿</a:t>
            </a:r>
            <a:r>
              <a:rPr lang="zh-CN" altLang="en-US" smtClean="0"/>
              <a:t>？</a:t>
            </a:r>
            <a:r>
              <a:rPr lang="en-AU" altLang="zh-CN" smtClean="0">
                <a:sym typeface="Wingdings" panose="05000000000000000000" pitchFamily="2" charset="2"/>
              </a:rPr>
              <a:t></a:t>
            </a:r>
            <a:r>
              <a:rPr lang="zh-CN" altLang="en-US" smtClean="0"/>
              <a:t>上课</a:t>
            </a:r>
            <a:r>
              <a:rPr lang="zh-CN" altLang="en-US"/>
              <a:t>没认真听讲</a:t>
            </a:r>
          </a:p>
          <a:p>
            <a:pPr lvl="1">
              <a:lnSpc>
                <a:spcPct val="150000"/>
              </a:lnSpc>
              <a:defRPr/>
            </a:pPr>
            <a:endParaRPr lang="en-US" altLang="zh-CN" dirty="0" smtClean="0">
              <a:cs typeface="+mn-cs"/>
            </a:endParaRPr>
          </a:p>
        </p:txBody>
      </p:sp>
      <p:pic>
        <p:nvPicPr>
          <p:cNvPr id="2" name="图片 1"/>
          <p:cNvPicPr>
            <a:picLocks noChangeAspect="1"/>
          </p:cNvPicPr>
          <p:nvPr/>
        </p:nvPicPr>
        <p:blipFill>
          <a:blip r:embed="rId3"/>
          <a:stretch>
            <a:fillRect/>
          </a:stretch>
        </p:blipFill>
        <p:spPr>
          <a:xfrm>
            <a:off x="6672064" y="416602"/>
            <a:ext cx="2366909" cy="3025025"/>
          </a:xfrm>
          <a:prstGeom prst="rect">
            <a:avLst/>
          </a:prstGeom>
        </p:spPr>
      </p:pic>
      <p:pic>
        <p:nvPicPr>
          <p:cNvPr id="5" name="图片 4"/>
          <p:cNvPicPr/>
          <p:nvPr>
            <p:custDataLst>
              <p:tags r:id="rId1"/>
            </p:custDataLst>
          </p:nvPr>
        </p:nvPicPr>
        <p:blipFill>
          <a:blip r:embed="rId4"/>
          <a:stretch>
            <a:fillRect/>
          </a:stretch>
        </p:blipFill>
        <p:spPr>
          <a:xfrm>
            <a:off x="6734717" y="3675041"/>
            <a:ext cx="2304256" cy="3096344"/>
          </a:xfrm>
          <a:prstGeom prst="rect">
            <a:avLst/>
          </a:prstGeom>
          <a:noFill/>
          <a:ln w="9525">
            <a:noFill/>
          </a:ln>
        </p:spPr>
      </p:pic>
      <p:pic>
        <p:nvPicPr>
          <p:cNvPr id="6" name="图片 5"/>
          <p:cNvPicPr>
            <a:picLocks noChangeAspect="1"/>
          </p:cNvPicPr>
          <p:nvPr/>
        </p:nvPicPr>
        <p:blipFill>
          <a:blip r:embed="rId5"/>
          <a:stretch>
            <a:fillRect/>
          </a:stretch>
        </p:blipFill>
        <p:spPr>
          <a:xfrm>
            <a:off x="9512200" y="1960652"/>
            <a:ext cx="2679799" cy="1945496"/>
          </a:xfrm>
          <a:prstGeom prst="rect">
            <a:avLst/>
          </a:prstGeom>
        </p:spPr>
      </p:pic>
      <p:pic>
        <p:nvPicPr>
          <p:cNvPr id="7" name="图片 6"/>
          <p:cNvPicPr>
            <a:picLocks noChangeAspect="1"/>
          </p:cNvPicPr>
          <p:nvPr/>
        </p:nvPicPr>
        <p:blipFill>
          <a:blip r:embed="rId6"/>
          <a:stretch>
            <a:fillRect/>
          </a:stretch>
        </p:blipFill>
        <p:spPr>
          <a:xfrm>
            <a:off x="9512709" y="-30542"/>
            <a:ext cx="2685098" cy="1947374"/>
          </a:xfrm>
          <a:prstGeom prst="rect">
            <a:avLst/>
          </a:prstGeom>
        </p:spPr>
      </p:pic>
      <p:pic>
        <p:nvPicPr>
          <p:cNvPr id="9" name="图片 8"/>
          <p:cNvPicPr>
            <a:picLocks noChangeAspect="1"/>
          </p:cNvPicPr>
          <p:nvPr/>
        </p:nvPicPr>
        <p:blipFill>
          <a:blip r:embed="rId7"/>
          <a:stretch>
            <a:fillRect/>
          </a:stretch>
        </p:blipFill>
        <p:spPr>
          <a:xfrm>
            <a:off x="9512200" y="3949968"/>
            <a:ext cx="2679800" cy="2891458"/>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normAutofit fontScale="90000"/>
          </a:bodyPr>
          <a:lstStyle/>
          <a:p>
            <a:r>
              <a:rPr lang="en-US" altLang="zh-CN" smtClean="0"/>
              <a:t>Q3:</a:t>
            </a:r>
            <a:r>
              <a:rPr lang="zh-CN" altLang="en-US" smtClean="0"/>
              <a:t>怎样学习数据结构？</a:t>
            </a:r>
          </a:p>
        </p:txBody>
      </p:sp>
      <p:sp>
        <p:nvSpPr>
          <p:cNvPr id="8" name="内容占位符 7"/>
          <p:cNvSpPr>
            <a:spLocks noGrp="1"/>
          </p:cNvSpPr>
          <p:nvPr>
            <p:ph idx="1"/>
          </p:nvPr>
        </p:nvSpPr>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None/>
              <a:defRPr/>
            </a:pPr>
            <a:endParaRPr lang="en-US" altLang="zh-CN" dirty="0" smtClean="0">
              <a:cs typeface="+mn-cs"/>
            </a:endParaRPr>
          </a:p>
          <a:p>
            <a:pPr>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smtClean="0">
                <a:solidFill>
                  <a:srgbClr val="0000CC"/>
                </a:solidFill>
              </a:rPr>
              <a:t>知道何时用何种</a:t>
            </a:r>
            <a:r>
              <a:rPr lang="zh-CN" altLang="en-US" dirty="0" smtClean="0">
                <a:solidFill>
                  <a:srgbClr val="0000CC"/>
                </a:solidFill>
                <a:cs typeface="+mn-cs"/>
              </a:rPr>
              <a:t>数据结构解决具体问题</a:t>
            </a:r>
            <a:endParaRPr lang="zh-CN" altLang="en-US" dirty="0">
              <a:solidFill>
                <a:srgbClr val="0000CC"/>
              </a:solidFill>
              <a:cs typeface="+mn-cs"/>
            </a:endParaRP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927229"/>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2567608" y="4151313"/>
            <a:ext cx="86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4800600" y="4151316"/>
            <a:ext cx="1919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latin typeface="Arial" panose="020B0604020202020204" pitchFamily="34" charset="0"/>
                <a:ea typeface="宋体" panose="02010600030101010101" pitchFamily="2" charset="-122"/>
              </a:rPr>
              <a:t>独立编程并调试</a:t>
            </a:r>
            <a:endParaRPr lang="en-US" altLang="zh-CN" sz="1800" dirty="0">
              <a:latin typeface="Arial" panose="020B0604020202020204" pitchFamily="34" charset="0"/>
              <a:ea typeface="宋体" panose="02010600030101010101" pitchFamily="2" charset="-122"/>
            </a:endParaRPr>
          </a:p>
          <a:p>
            <a:pPr algn="ctr" eaLnBrk="1" hangingPunct="1">
              <a:spcBef>
                <a:spcPct val="0"/>
              </a:spcBef>
              <a:buClrTx/>
              <a:buSzTx/>
              <a:buFontTx/>
              <a:buNone/>
            </a:pPr>
            <a:r>
              <a:rPr lang="zh-CN" altLang="en-US" sz="1800" dirty="0" smtClean="0">
                <a:latin typeface="Arial" panose="020B0604020202020204" pitchFamily="34" charset="0"/>
                <a:ea typeface="宋体" panose="02010600030101010101" pitchFamily="2" charset="-122"/>
              </a:rPr>
              <a:t>（单</a:t>
            </a:r>
            <a:r>
              <a:rPr lang="zh-CN" altLang="en-US" sz="1800" dirty="0">
                <a:latin typeface="Arial" panose="020B0604020202020204" pitchFamily="34" charset="0"/>
                <a:ea typeface="宋体" panose="02010600030101010101" pitchFamily="2" charset="-122"/>
              </a:rPr>
              <a:t>步调试）</a:t>
            </a:r>
          </a:p>
        </p:txBody>
      </p:sp>
      <p:sp>
        <p:nvSpPr>
          <p:cNvPr id="35848" name="TextBox 10"/>
          <p:cNvSpPr txBox="1">
            <a:spLocks noChangeArrowheads="1"/>
          </p:cNvSpPr>
          <p:nvPr/>
        </p:nvSpPr>
        <p:spPr bwMode="auto">
          <a:xfrm>
            <a:off x="8256591" y="4116389"/>
            <a:ext cx="143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2" name="图片 1"/>
          <p:cNvPicPr>
            <a:picLocks noChangeAspect="1"/>
          </p:cNvPicPr>
          <p:nvPr/>
        </p:nvPicPr>
        <p:blipFill>
          <a:blip r:embed="rId4"/>
          <a:stretch>
            <a:fillRect/>
          </a:stretch>
        </p:blipFill>
        <p:spPr>
          <a:xfrm>
            <a:off x="1784875" y="1815273"/>
            <a:ext cx="1862853" cy="2380817"/>
          </a:xfrm>
          <a:prstGeom prst="rect">
            <a:avLst/>
          </a:prstGeom>
        </p:spPr>
      </p:pic>
    </p:spTree>
    <p:extLst>
      <p:ext uri="{BB962C8B-B14F-4D97-AF65-F5344CB8AC3E}">
        <p14:creationId xmlns:p14="http://schemas.microsoft.com/office/powerpoint/2010/main" val="185241101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s://ss0.bdstatic.com/70cFvHSh_Q1YnxGkpoWK1HF6hhy/it/u=539519637,3308523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12" y="1379215"/>
            <a:ext cx="3114568" cy="4746416"/>
          </a:xfrm>
          <a:prstGeom prst="rect">
            <a:avLst/>
          </a:prstGeom>
          <a:noFill/>
          <a:extLst>
            <a:ext uri="{909E8E84-426E-40DD-AFC4-6F175D3DCCD1}">
              <a14:hiddenFill xmlns:a14="http://schemas.microsoft.com/office/drawing/2010/main">
                <a:solidFill>
                  <a:srgbClr val="FFFFFF"/>
                </a:solidFill>
              </a14:hiddenFill>
            </a:ext>
          </a:extLst>
        </p:spPr>
      </p:pic>
      <p:sp>
        <p:nvSpPr>
          <p:cNvPr id="18435" name="文本框 5"/>
          <p:cNvSpPr txBox="1">
            <a:spLocks noChangeArrowheads="1"/>
          </p:cNvSpPr>
          <p:nvPr/>
        </p:nvSpPr>
        <p:spPr bwMode="auto">
          <a:xfrm>
            <a:off x="1847528" y="913938"/>
            <a:ext cx="9433296"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None/>
              <a:defRPr/>
            </a:pPr>
            <a:r>
              <a:rPr lang="zh-CN" altLang="en-US" sz="2800" dirty="0">
                <a:latin typeface="Times New Roman" panose="02020603050405020304" pitchFamily="18" charset="0"/>
              </a:rPr>
              <a:t>学时变化：</a:t>
            </a:r>
            <a:r>
              <a:rPr lang="en-US" altLang="zh-CN" sz="2800" dirty="0">
                <a:latin typeface="Times New Roman" panose="02020603050405020304" pitchFamily="18" charset="0"/>
              </a:rPr>
              <a:t>48+16 </a:t>
            </a:r>
            <a:r>
              <a:rPr lang="en-US" altLang="zh-CN" sz="2800">
                <a:latin typeface="Times New Roman" panose="02020603050405020304" pitchFamily="18" charset="0"/>
                <a:sym typeface="Wingdings" panose="05000000000000000000" pitchFamily="2" charset="2"/>
              </a:rPr>
              <a:t> </a:t>
            </a:r>
            <a:r>
              <a:rPr lang="en-US" altLang="zh-CN" sz="2800" smtClean="0">
                <a:latin typeface="Times New Roman" panose="02020603050405020304" pitchFamily="18" charset="0"/>
                <a:sym typeface="Wingdings" panose="05000000000000000000" pitchFamily="2" charset="2"/>
              </a:rPr>
              <a:t>40+24 </a:t>
            </a:r>
            <a:r>
              <a:rPr lang="en-US" altLang="zh-CN" sz="2800">
                <a:latin typeface="Times New Roman" panose="02020603050405020304" pitchFamily="18" charset="0"/>
                <a:sym typeface="Wingdings" panose="05000000000000000000" pitchFamily="2" charset="2"/>
              </a:rPr>
              <a:t> </a:t>
            </a:r>
            <a:r>
              <a:rPr lang="en-US" altLang="zh-CN" sz="2800" smtClean="0">
                <a:latin typeface="Times New Roman" panose="02020603050405020304" pitchFamily="18" charset="0"/>
                <a:sym typeface="Wingdings" panose="05000000000000000000" pitchFamily="2" charset="2"/>
              </a:rPr>
              <a:t>48+16</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a:t>
            </a:r>
            <a:r>
              <a:rPr lang="zh-CN" altLang="en-US" sz="2000">
                <a:latin typeface="Times New Roman" panose="02020603050405020304" pitchFamily="18" charset="0"/>
              </a:rPr>
              <a:t>线性表 </a:t>
            </a:r>
            <a:r>
              <a:rPr lang="en-US" altLang="zh-CN" sz="2000" smtClean="0">
                <a:latin typeface="Times New Roman" panose="02020603050405020304" pitchFamily="18" charset="0"/>
              </a:rPr>
              <a:t>(6</a:t>
            </a:r>
            <a:r>
              <a:rPr lang="zh-CN" altLang="en-US" sz="2000" smtClean="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一：线性表及应用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a:t>
            </a:r>
            <a:r>
              <a:rPr lang="zh-CN" altLang="en-US" sz="2000">
                <a:latin typeface="Times New Roman" panose="02020603050405020304" pitchFamily="18" charset="0"/>
              </a:rPr>
              <a:t>表</a:t>
            </a:r>
            <a:r>
              <a:rPr lang="zh-CN" altLang="en-US" sz="2000" smtClean="0">
                <a:latin typeface="Times New Roman" panose="02020603050405020304" pitchFamily="18" charset="0"/>
              </a:rPr>
              <a:t>（</a:t>
            </a:r>
            <a:r>
              <a:rPr lang="en-US" altLang="zh-CN" sz="2000" smtClean="0">
                <a:latin typeface="Times New Roman" panose="02020603050405020304" pitchFamily="18" charset="0"/>
              </a:rPr>
              <a:t>4</a:t>
            </a:r>
            <a:r>
              <a:rPr lang="zh-CN" altLang="en-US" sz="2000" smtClean="0">
                <a:latin typeface="Times New Roman" panose="02020603050405020304" pitchFamily="18" charset="0"/>
              </a:rPr>
              <a:t>学时</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a:t>
            </a:r>
            <a:r>
              <a:rPr lang="zh-CN" altLang="en-US" sz="2000">
                <a:latin typeface="Times New Roman" panose="02020603050405020304" pitchFamily="18" charset="0"/>
              </a:rPr>
              <a:t>二叉树 </a:t>
            </a:r>
            <a:r>
              <a:rPr lang="en-US" altLang="zh-CN" sz="2000" smtClean="0">
                <a:latin typeface="Times New Roman" panose="02020603050405020304" pitchFamily="18" charset="0"/>
              </a:rPr>
              <a:t>(8</a:t>
            </a:r>
            <a:r>
              <a:rPr lang="zh-CN" altLang="en-US" sz="2000" smtClean="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a:t>
            </a:r>
            <a:r>
              <a:rPr lang="zh-CN" altLang="en-US" sz="2000" dirty="0">
                <a:solidFill>
                  <a:srgbClr val="0099CC"/>
                </a:solidFill>
                <a:latin typeface="Times New Roman" panose="02020603050405020304" pitchFamily="18" charset="0"/>
              </a:rPr>
              <a:t>实习</a:t>
            </a:r>
            <a:r>
              <a:rPr lang="zh-CN" altLang="en-US" sz="2000" dirty="0" smtClean="0">
                <a:solidFill>
                  <a:srgbClr val="0099CC"/>
                </a:solidFill>
                <a:latin typeface="Times New Roman" panose="02020603050405020304" pitchFamily="18" charset="0"/>
              </a:rPr>
              <a:t>二：树</a:t>
            </a:r>
            <a:r>
              <a:rPr lang="zh-CN" altLang="en-US" sz="2000" dirty="0">
                <a:solidFill>
                  <a:srgbClr val="0099CC"/>
                </a:solidFill>
                <a:latin typeface="Times New Roman" panose="02020603050405020304" pitchFamily="18" charset="0"/>
              </a:rPr>
              <a:t>和二叉树及应用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endParaRPr lang="en-US" altLang="zh-CN" sz="2000" dirty="0" smtClean="0">
              <a:latin typeface="Times New Roman" panose="02020603050405020304" pitchFamily="18" charset="0"/>
            </a:endParaRPr>
          </a:p>
          <a:p>
            <a:pPr marL="457189" indent="-457189">
              <a:spcBef>
                <a:spcPct val="0"/>
              </a:spcBef>
              <a:buClrTx/>
              <a:buSzTx/>
              <a:defRPr/>
            </a:pPr>
            <a:r>
              <a:rPr lang="zh-CN" altLang="en-US" sz="2000" dirty="0" smtClean="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a:t>
            </a:r>
            <a:r>
              <a:rPr lang="zh-CN" altLang="en-US" sz="2000">
                <a:latin typeface="Times New Roman" panose="02020603050405020304" pitchFamily="18" charset="0"/>
              </a:rPr>
              <a:t>结构 </a:t>
            </a:r>
            <a:r>
              <a:rPr lang="en-US" altLang="zh-CN" sz="2000" smtClean="0">
                <a:latin typeface="Times New Roman" panose="02020603050405020304" pitchFamily="18" charset="0"/>
              </a:rPr>
              <a:t>(8</a:t>
            </a:r>
            <a:r>
              <a:rPr lang="zh-CN" altLang="en-US" sz="2000" smtClean="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上机实习三：搜索</a:t>
            </a:r>
            <a:r>
              <a:rPr lang="zh-CN" altLang="en-US" sz="2000" dirty="0">
                <a:solidFill>
                  <a:srgbClr val="0099CC"/>
                </a:solidFill>
                <a:latin typeface="Times New Roman" panose="02020603050405020304" pitchFamily="18" charset="0"/>
              </a:rPr>
              <a:t>及应用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a:t>
            </a:r>
            <a:r>
              <a:rPr lang="zh-CN" altLang="en-US" sz="2000">
                <a:latin typeface="Times New Roman" panose="02020603050405020304" pitchFamily="18" charset="0"/>
              </a:rPr>
              <a:t>图 </a:t>
            </a:r>
            <a:r>
              <a:rPr lang="en-US" altLang="zh-CN" sz="2000" smtClean="0">
                <a:latin typeface="Times New Roman" panose="02020603050405020304" pitchFamily="18" charset="0"/>
              </a:rPr>
              <a:t>(8</a:t>
            </a:r>
            <a:r>
              <a:rPr lang="zh-CN" altLang="en-US" sz="2000" smtClean="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rgbClr val="0099CC"/>
                </a:solidFill>
                <a:latin typeface="Times New Roman" panose="02020603050405020304" pitchFamily="18" charset="0"/>
              </a:rPr>
              <a:t>        </a:t>
            </a:r>
            <a:r>
              <a:rPr lang="zh-CN" altLang="en-US" sz="2000" dirty="0" smtClean="0">
                <a:solidFill>
                  <a:srgbClr val="0099CC"/>
                </a:solidFill>
                <a:latin typeface="Times New Roman" panose="02020603050405020304" pitchFamily="18" charset="0"/>
              </a:rPr>
              <a:t> 上机实习四：图</a:t>
            </a:r>
            <a:r>
              <a:rPr lang="zh-CN" altLang="en-US" sz="2000" dirty="0">
                <a:solidFill>
                  <a:srgbClr val="0099CC"/>
                </a:solidFill>
                <a:latin typeface="Times New Roman" panose="02020603050405020304" pitchFamily="18" charset="0"/>
              </a:rPr>
              <a:t>及其应用</a:t>
            </a:r>
            <a:endParaRPr lang="en-US" altLang="zh-CN" sz="2000" dirty="0">
              <a:solidFill>
                <a:srgbClr val="0099CC"/>
              </a:solidFill>
              <a:latin typeface="Times New Roman" panose="02020603050405020304" pitchFamily="18" charset="0"/>
            </a:endParaRPr>
          </a:p>
          <a:p>
            <a:pPr marL="457189" indent="-457189">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en-US" altLang="zh-CN" sz="2000" dirty="0" smtClean="0">
              <a:latin typeface="Times New Roman" panose="02020603050405020304" pitchFamily="18" charset="0"/>
            </a:endParaRPr>
          </a:p>
          <a:p>
            <a:pPr>
              <a:spcBef>
                <a:spcPct val="0"/>
              </a:spcBef>
              <a:buClrTx/>
              <a:buSzTx/>
              <a:buNone/>
              <a:defRPr/>
            </a:pPr>
            <a:r>
              <a:rPr lang="zh-CN" altLang="en-US" sz="2000" dirty="0" smtClean="0">
                <a:solidFill>
                  <a:srgbClr val="0099CC"/>
                </a:solidFill>
                <a:latin typeface="Times New Roman" panose="02020603050405020304" pitchFamily="18" charset="0"/>
              </a:rPr>
              <a:t>         上机实习五：</a:t>
            </a:r>
            <a:r>
              <a:rPr lang="zh-CN" altLang="en-US" sz="2000" smtClean="0">
                <a:solidFill>
                  <a:srgbClr val="0099CC"/>
                </a:solidFill>
                <a:latin typeface="Times New Roman" panose="02020603050405020304" pitchFamily="18" charset="0"/>
              </a:rPr>
              <a:t>排序舞蹈（</a:t>
            </a:r>
            <a:r>
              <a:rPr lang="en-US" altLang="zh-CN" sz="2000" smtClean="0">
                <a:solidFill>
                  <a:srgbClr val="0099CC"/>
                </a:solidFill>
                <a:latin typeface="Times New Roman" panose="02020603050405020304" pitchFamily="18" charset="0"/>
              </a:rPr>
              <a:t>*</a:t>
            </a:r>
            <a:r>
              <a:rPr lang="zh-CN" altLang="en-US" sz="2000" smtClean="0">
                <a:solidFill>
                  <a:srgbClr val="0099CC"/>
                </a:solidFill>
                <a:latin typeface="Times New Roman" panose="02020603050405020304" pitchFamily="18" charset="0"/>
              </a:rPr>
              <a:t>）</a:t>
            </a:r>
            <a:endParaRPr lang="en-US" altLang="zh-CN" sz="2000" dirty="0" smtClean="0">
              <a:solidFill>
                <a:srgbClr val="0099CC"/>
              </a:solidFill>
              <a:latin typeface="Times New Roman" panose="02020603050405020304" pitchFamily="18" charset="0"/>
            </a:endParaRPr>
          </a:p>
          <a:p>
            <a:pPr marL="457189" indent="-457189">
              <a:spcBef>
                <a:spcPct val="0"/>
              </a:spcBef>
              <a:buClrTx/>
              <a:buSzTx/>
              <a:defRPr/>
            </a:pPr>
            <a:r>
              <a:rPr lang="zh-CN" altLang="en-US" sz="2000" smtClean="0">
                <a:latin typeface="Times New Roman" panose="02020603050405020304" pitchFamily="18" charset="0"/>
              </a:rPr>
              <a:t>第</a:t>
            </a:r>
            <a:r>
              <a:rPr lang="en-US" altLang="zh-CN" sz="2000" smtClean="0">
                <a:latin typeface="Times New Roman" panose="02020603050405020304" pitchFamily="18" charset="0"/>
              </a:rPr>
              <a:t>10</a:t>
            </a:r>
            <a:r>
              <a:rPr lang="zh-CN" altLang="en-US" sz="2000" smtClean="0">
                <a:latin typeface="Times New Roman" panose="02020603050405020304" pitchFamily="18" charset="0"/>
              </a:rPr>
              <a:t>章  外部排序 </a:t>
            </a:r>
            <a:r>
              <a:rPr lang="en-US" altLang="zh-CN" sz="2000">
                <a:latin typeface="Times New Roman" panose="02020603050405020304" pitchFamily="18" charset="0"/>
              </a:rPr>
              <a:t>(2</a:t>
            </a:r>
            <a:r>
              <a:rPr lang="zh-CN" altLang="en-US" sz="2000">
                <a:latin typeface="Times New Roman" panose="02020603050405020304" pitchFamily="18" charset="0"/>
              </a:rPr>
              <a:t>学时</a:t>
            </a:r>
            <a:r>
              <a:rPr lang="en-US" altLang="zh-CN" sz="2000">
                <a:latin typeface="Times New Roman" panose="02020603050405020304" pitchFamily="18" charset="0"/>
              </a:rPr>
              <a:t>) </a:t>
            </a:r>
          </a:p>
          <a:p>
            <a:pPr>
              <a:spcBef>
                <a:spcPct val="0"/>
              </a:spcBef>
              <a:buClrTx/>
              <a:buSzTx/>
              <a:buNone/>
              <a:defRPr/>
            </a:pPr>
            <a:r>
              <a:rPr lang="zh-CN" altLang="en-US" sz="2000" smtClean="0">
                <a:solidFill>
                  <a:srgbClr val="0099CC"/>
                </a:solidFill>
                <a:latin typeface="Times New Roman" panose="02020603050405020304" pitchFamily="18" charset="0"/>
              </a:rPr>
              <a:t>        上机</a:t>
            </a:r>
            <a:r>
              <a:rPr lang="zh-CN" altLang="en-US" sz="2000">
                <a:solidFill>
                  <a:srgbClr val="0099CC"/>
                </a:solidFill>
                <a:latin typeface="Times New Roman" panose="02020603050405020304" pitchFamily="18" charset="0"/>
              </a:rPr>
              <a:t>实习六：限时程序编写（</a:t>
            </a:r>
            <a:r>
              <a:rPr lang="en-US" altLang="zh-CN" sz="2000" smtClean="0">
                <a:solidFill>
                  <a:srgbClr val="0099CC"/>
                </a:solidFill>
                <a:latin typeface="Times New Roman" panose="02020603050405020304" pitchFamily="18" charset="0"/>
              </a:rPr>
              <a:t>OJ*</a:t>
            </a:r>
            <a:r>
              <a:rPr lang="zh-CN" altLang="en-US" sz="2000" smtClean="0">
                <a:solidFill>
                  <a:srgbClr val="0099CC"/>
                </a:solidFill>
                <a:latin typeface="Times New Roman" panose="02020603050405020304" pitchFamily="18" charset="0"/>
              </a:rPr>
              <a:t>）</a:t>
            </a:r>
            <a:endParaRPr lang="en-US" altLang="zh-CN" sz="2000" dirty="0">
              <a:solidFill>
                <a:srgbClr val="0099CC"/>
              </a:solidFill>
              <a:latin typeface="Times New Roman" panose="02020603050405020304" pitchFamily="18" charset="0"/>
            </a:endParaRPr>
          </a:p>
          <a:p>
            <a:pPr>
              <a:spcBef>
                <a:spcPct val="0"/>
              </a:spcBef>
              <a:buClrTx/>
              <a:buSzTx/>
              <a:buNone/>
              <a:defRPr/>
            </a:pPr>
            <a:endParaRPr lang="en-US" altLang="zh-CN" sz="2000" dirty="0">
              <a:solidFill>
                <a:srgbClr val="0099CC"/>
              </a:solidFill>
              <a:latin typeface="Times New Roman" panose="02020603050405020304" pitchFamily="18" charset="0"/>
            </a:endParaRPr>
          </a:p>
        </p:txBody>
      </p:sp>
      <p:pic>
        <p:nvPicPr>
          <p:cNvPr id="3686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7417" y="3823742"/>
            <a:ext cx="3240087"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7319857" y="6237291"/>
            <a:ext cx="31085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7414" y="1379215"/>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263352" y="44624"/>
            <a:ext cx="10515600" cy="687611"/>
          </a:xfrm>
        </p:spPr>
        <p:txBody>
          <a:bodyPr>
            <a:normAutofit/>
          </a:bodyPr>
          <a:lstStyle/>
          <a:p>
            <a:r>
              <a:rPr lang="zh-CN" altLang="en-US" sz="3200" dirty="0"/>
              <a:t>课程教学内容（讲课</a:t>
            </a:r>
            <a:r>
              <a:rPr lang="zh-CN" altLang="en-US" sz="3200"/>
              <a:t>学时</a:t>
            </a:r>
            <a:r>
              <a:rPr lang="en-US" altLang="zh-CN" sz="3200" smtClean="0"/>
              <a:t>48+</a:t>
            </a:r>
            <a:r>
              <a:rPr lang="zh-CN" altLang="en-US" sz="3200"/>
              <a:t>上机</a:t>
            </a:r>
            <a:r>
              <a:rPr lang="zh-CN" altLang="en-US" sz="3200" smtClean="0"/>
              <a:t>学时</a:t>
            </a:r>
            <a:r>
              <a:rPr lang="en-US" altLang="zh-CN" sz="3200" smtClean="0"/>
              <a:t>16</a:t>
            </a:r>
            <a:r>
              <a:rPr lang="zh-CN" altLang="en-US" sz="3200" smtClean="0"/>
              <a:t>）</a:t>
            </a:r>
            <a:endParaRPr lang="zh-CN" altLang="en-US" sz="3200" dirty="0"/>
          </a:p>
        </p:txBody>
      </p:sp>
    </p:spTree>
    <p:extLst>
      <p:ext uri="{BB962C8B-B14F-4D97-AF65-F5344CB8AC3E}">
        <p14:creationId xmlns:p14="http://schemas.microsoft.com/office/powerpoint/2010/main" val="3182870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normAutofit fontScale="90000"/>
          </a:bodyPr>
          <a:lstStyle/>
          <a:p>
            <a:r>
              <a:rPr lang="zh-CN" altLang="en-US" smtClean="0"/>
              <a:t>教材、参考书与编程环境</a:t>
            </a:r>
          </a:p>
        </p:txBody>
      </p:sp>
      <p:sp>
        <p:nvSpPr>
          <p:cNvPr id="11267" name="内容占位符 2"/>
          <p:cNvSpPr>
            <a:spLocks noGrp="1"/>
          </p:cNvSpPr>
          <p:nvPr>
            <p:ph idx="1"/>
          </p:nvPr>
        </p:nvSpPr>
        <p:spPr>
          <a:xfrm>
            <a:off x="839416" y="980728"/>
            <a:ext cx="10515600" cy="5193185"/>
          </a:xfrm>
        </p:spPr>
        <p:txBody>
          <a:bodyPr>
            <a:normAutofit/>
          </a:bodyPr>
          <a:lstStyle/>
          <a:p>
            <a:pPr>
              <a:defRPr/>
            </a:pPr>
            <a:r>
              <a:rPr lang="zh-CN" altLang="en-US" dirty="0" smtClean="0">
                <a:cs typeface="+mn-cs"/>
              </a:rPr>
              <a:t>教材</a:t>
            </a:r>
          </a:p>
          <a:p>
            <a:pPr lvl="1">
              <a:lnSpc>
                <a:spcPts val="2400"/>
              </a:lnSpc>
              <a:defRPr/>
            </a:pPr>
            <a:r>
              <a:rPr lang="en-US" altLang="zh-CN" sz="2000" dirty="0"/>
              <a:t>《</a:t>
            </a:r>
            <a:r>
              <a:rPr lang="zh-CN" altLang="en-US" sz="2000" dirty="0"/>
              <a:t>数据结构</a:t>
            </a:r>
            <a:r>
              <a:rPr lang="en-US" altLang="zh-CN" sz="2000" dirty="0"/>
              <a:t>(</a:t>
            </a:r>
            <a:r>
              <a:rPr lang="zh-CN" altLang="en-US" sz="2000" dirty="0"/>
              <a:t>用面向对象方法与</a:t>
            </a:r>
            <a:r>
              <a:rPr lang="en-US" altLang="zh-CN" sz="2000" dirty="0"/>
              <a:t>C++</a:t>
            </a:r>
            <a:r>
              <a:rPr lang="zh-CN" altLang="en-US" sz="2000" dirty="0"/>
              <a:t>语言描述</a:t>
            </a:r>
            <a:r>
              <a:rPr lang="en-US" altLang="zh-CN" sz="2000" dirty="0"/>
              <a:t>)》(</a:t>
            </a:r>
            <a:r>
              <a:rPr lang="zh-CN" altLang="en-US" sz="2000" dirty="0" smtClean="0"/>
              <a:t>第</a:t>
            </a:r>
            <a:r>
              <a:rPr lang="en-US" altLang="zh-CN" sz="2000" dirty="0" smtClean="0"/>
              <a:t>3</a:t>
            </a:r>
            <a:r>
              <a:rPr lang="zh-CN" altLang="en-US" sz="2000" dirty="0" smtClean="0"/>
              <a:t>版</a:t>
            </a:r>
            <a:r>
              <a:rPr lang="en-US" altLang="zh-CN" sz="2000" dirty="0"/>
              <a:t>)</a:t>
            </a:r>
            <a:r>
              <a:rPr lang="zh-CN" altLang="en-US" sz="2000" dirty="0"/>
              <a:t>，殷人昆主编，清华大学出版社</a:t>
            </a:r>
            <a:endParaRPr lang="en-US" altLang="zh-CN" sz="2000" dirty="0"/>
          </a:p>
          <a:p>
            <a:pPr>
              <a:defRPr/>
            </a:pPr>
            <a:r>
              <a:rPr lang="zh-CN" altLang="en-US" dirty="0" smtClean="0">
                <a:cs typeface="+mn-cs"/>
              </a:rPr>
              <a:t>参考书</a:t>
            </a:r>
            <a:endParaRPr lang="en-US" altLang="zh-CN" dirty="0" smtClean="0">
              <a:cs typeface="+mn-cs"/>
            </a:endParaRPr>
          </a:p>
          <a:p>
            <a:pPr lvl="1">
              <a:defRPr/>
            </a:pPr>
            <a:r>
              <a:rPr lang="en-US" altLang="zh-CN" sz="2000" dirty="0"/>
              <a:t>《</a:t>
            </a:r>
            <a:r>
              <a:rPr lang="zh-CN" altLang="en-US" sz="2000" dirty="0"/>
              <a:t>数据结构（</a:t>
            </a:r>
            <a:r>
              <a:rPr lang="en-US" altLang="zh-CN" sz="2000" dirty="0"/>
              <a:t>C++</a:t>
            </a:r>
            <a:r>
              <a:rPr lang="zh-CN" altLang="en-US" sz="2000" dirty="0"/>
              <a:t>语言描述）</a:t>
            </a:r>
            <a:r>
              <a:rPr lang="en-US" altLang="zh-CN" sz="2000" dirty="0"/>
              <a:t>》</a:t>
            </a:r>
            <a:r>
              <a:rPr lang="zh-CN" altLang="en-US" sz="2000" dirty="0"/>
              <a:t>，朱战立编著，高等教育出版社</a:t>
            </a:r>
          </a:p>
          <a:p>
            <a:pPr lvl="1">
              <a:defRPr/>
            </a:pPr>
            <a:r>
              <a:rPr lang="en-US" altLang="zh-CN" sz="2000" smtClean="0"/>
              <a:t>《</a:t>
            </a:r>
            <a:r>
              <a:rPr lang="en-US" altLang="zh-CN" sz="2000" dirty="0"/>
              <a:t>C++ Primer》</a:t>
            </a:r>
          </a:p>
          <a:p>
            <a:pPr lvl="1">
              <a:defRPr/>
            </a:pPr>
            <a:r>
              <a:rPr lang="en-US" altLang="zh-CN" sz="2000" dirty="0"/>
              <a:t>《</a:t>
            </a:r>
            <a:r>
              <a:rPr lang="zh-CN" altLang="en-US" sz="2000" dirty="0"/>
              <a:t>计算机程序设计艺术</a:t>
            </a:r>
            <a:r>
              <a:rPr lang="en-US" altLang="zh-CN" sz="2000" dirty="0"/>
              <a:t>》</a:t>
            </a:r>
          </a:p>
          <a:p>
            <a:pPr>
              <a:defRPr/>
            </a:pPr>
            <a:r>
              <a:rPr lang="zh-CN" altLang="en-US" dirty="0" smtClean="0">
                <a:cs typeface="+mn-cs"/>
              </a:rPr>
              <a:t>编程环境</a:t>
            </a:r>
          </a:p>
          <a:p>
            <a:pPr lvl="1">
              <a:defRPr/>
            </a:pPr>
            <a:r>
              <a:rPr lang="en-US" altLang="zh-CN" sz="2000" dirty="0"/>
              <a:t>Windows</a:t>
            </a:r>
            <a:r>
              <a:rPr sz="2000" dirty="0">
                <a:ea typeface="黑体" pitchFamily="49" charset="-122"/>
              </a:rPr>
              <a:t>：</a:t>
            </a:r>
            <a:r>
              <a:rPr lang="en-US" altLang="zh-CN" sz="2000" dirty="0"/>
              <a:t>VC++</a:t>
            </a:r>
            <a:r>
              <a:rPr sz="2000" dirty="0">
                <a:ea typeface="黑体" pitchFamily="49" charset="-122"/>
              </a:rPr>
              <a:t> </a:t>
            </a:r>
            <a:r>
              <a:rPr lang="en-US" altLang="zh-CN" sz="2000" dirty="0"/>
              <a:t>/ </a:t>
            </a:r>
            <a:r>
              <a:rPr lang="en-US" altLang="zh-CN" sz="2000" dirty="0" smtClean="0"/>
              <a:t>QT</a:t>
            </a:r>
            <a:endParaRPr lang="en-US" altLang="zh-CN" sz="2000" dirty="0"/>
          </a:p>
          <a:p>
            <a:pPr lvl="1">
              <a:defRPr/>
            </a:pPr>
            <a:r>
              <a:rPr lang="en-US" altLang="zh-CN" sz="2000" dirty="0" err="1" smtClean="0"/>
              <a:t>Linux</a:t>
            </a:r>
            <a:r>
              <a:rPr sz="2000" dirty="0" err="1">
                <a:ea typeface="黑体" pitchFamily="49" charset="-122"/>
              </a:rPr>
              <a:t>：</a:t>
            </a:r>
            <a:r>
              <a:rPr lang="en-US" altLang="zh-CN" sz="2000" dirty="0" err="1" smtClean="0"/>
              <a:t>Emacs</a:t>
            </a:r>
            <a:r>
              <a:rPr lang="en-US" altLang="zh-CN" sz="2000" dirty="0" smtClean="0"/>
              <a:t>/</a:t>
            </a:r>
            <a:r>
              <a:rPr lang="en-US" altLang="zh-CN" sz="2000" dirty="0" err="1" smtClean="0"/>
              <a:t>Vi+GCC+GDB</a:t>
            </a:r>
            <a:r>
              <a:rPr lang="zh-CN" altLang="en-US" sz="2000" dirty="0" smtClean="0"/>
              <a:t>、</a:t>
            </a:r>
            <a:r>
              <a:rPr lang="en-US" altLang="zh-CN" sz="2000" dirty="0" err="1" smtClean="0"/>
              <a:t>QT</a:t>
            </a:r>
            <a:endParaRPr lang="en-US" altLang="zh-CN" sz="2000" dirty="0"/>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230" y="3789367"/>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9699355" y="3789367"/>
            <a:ext cx="1365197" cy="1779587"/>
          </a:xfrm>
          <a:prstGeom prst="rect">
            <a:avLst/>
          </a:prstGeom>
        </p:spPr>
      </p:pic>
      <p:pic>
        <p:nvPicPr>
          <p:cNvPr id="8" name="图片 7"/>
          <p:cNvPicPr>
            <a:picLocks noChangeAspect="1"/>
          </p:cNvPicPr>
          <p:nvPr/>
        </p:nvPicPr>
        <p:blipFill>
          <a:blip r:embed="rId4"/>
          <a:stretch>
            <a:fillRect/>
          </a:stretch>
        </p:blipFill>
        <p:spPr>
          <a:xfrm>
            <a:off x="8904312" y="1836394"/>
            <a:ext cx="1584176" cy="2024654"/>
          </a:xfrm>
          <a:prstGeom prst="rect">
            <a:avLst/>
          </a:prstGeom>
        </p:spPr>
      </p:pic>
      <p:sp>
        <p:nvSpPr>
          <p:cNvPr id="2" name="椭圆形标注 1"/>
          <p:cNvSpPr/>
          <p:nvPr/>
        </p:nvSpPr>
        <p:spPr>
          <a:xfrm>
            <a:off x="8616280" y="5733256"/>
            <a:ext cx="2664296" cy="1080120"/>
          </a:xfrm>
          <a:prstGeom prst="wedgeEllipseCallout">
            <a:avLst>
              <a:gd name="adj1" fmla="val -31436"/>
              <a:gd name="adj2" fmla="val -67165"/>
            </a:avLst>
          </a:prstGeom>
          <a:ln>
            <a:solidFill>
              <a:srgbClr val="0000FF"/>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1600" dirty="0" smtClean="0">
                <a:solidFill>
                  <a:srgbClr val="0000FF"/>
                </a:solidFill>
              </a:rPr>
              <a:t>没有读懂这本书不要在简历中说自己熟悉甚至掌握、精通</a:t>
            </a:r>
            <a:r>
              <a:rPr lang="en-US" altLang="zh-CN" sz="1600" dirty="0" smtClean="0">
                <a:solidFill>
                  <a:srgbClr val="0000FF"/>
                </a:solidFill>
              </a:rPr>
              <a:t>C++</a:t>
            </a:r>
            <a:r>
              <a:rPr lang="zh-CN" altLang="en-US" sz="1600" dirty="0" smtClean="0">
                <a:solidFill>
                  <a:srgbClr val="0000FF"/>
                </a:solidFill>
              </a:rPr>
              <a:t>编程</a:t>
            </a:r>
            <a:endParaRPr lang="zh-CN" altLang="en-US" sz="1600" dirty="0">
              <a:solidFill>
                <a:srgbClr val="0000FF"/>
              </a:solidFill>
            </a:endParaRPr>
          </a:p>
        </p:txBody>
      </p:sp>
    </p:spTree>
    <p:extLst>
      <p:ext uri="{BB962C8B-B14F-4D97-AF65-F5344CB8AC3E}">
        <p14:creationId xmlns:p14="http://schemas.microsoft.com/office/powerpoint/2010/main" val="391633890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normAutofit fontScale="90000"/>
          </a:bodyPr>
          <a:lstStyle/>
          <a:p>
            <a:r>
              <a:rPr lang="zh-CN" altLang="en-US" smtClean="0"/>
              <a:t>在线课程及资料</a:t>
            </a:r>
          </a:p>
        </p:txBody>
      </p:sp>
      <p:sp>
        <p:nvSpPr>
          <p:cNvPr id="3" name="内容占位符 2"/>
          <p:cNvSpPr>
            <a:spLocks noGrp="1"/>
          </p:cNvSpPr>
          <p:nvPr>
            <p:ph idx="1"/>
          </p:nvPr>
        </p:nvSpPr>
        <p:spPr/>
        <p:txBody>
          <a:bodyPr>
            <a:normAutofit/>
          </a:bodyPr>
          <a:lstStyle/>
          <a:p>
            <a:pPr>
              <a:defRPr/>
            </a:pPr>
            <a:r>
              <a:rPr lang="en-US" altLang="zh-CN" dirty="0" smtClean="0">
                <a:cs typeface="+mn-cs"/>
              </a:rPr>
              <a:t>MOOC</a:t>
            </a:r>
          </a:p>
          <a:p>
            <a:pPr lvl="1">
              <a:defRPr/>
            </a:pPr>
            <a:r>
              <a:rPr lang="zh-CN" altLang="en-US" dirty="0" smtClean="0">
                <a:hlinkClick r:id="rId2"/>
              </a:rPr>
              <a:t>浙江大学数据结构</a:t>
            </a:r>
            <a:r>
              <a:rPr lang="en-US" altLang="zh-CN" dirty="0" smtClean="0">
                <a:hlinkClick r:id="rId2"/>
              </a:rPr>
              <a:t>MOOC</a:t>
            </a:r>
            <a:endParaRPr lang="en-US" altLang="zh-CN" dirty="0" smtClean="0"/>
          </a:p>
          <a:p>
            <a:pPr lvl="1">
              <a:defRPr/>
            </a:pPr>
            <a:r>
              <a:rPr lang="zh-CN" altLang="en-US" dirty="0" smtClean="0">
                <a:cs typeface="+mn-cs"/>
                <a:hlinkClick r:id="rId3"/>
              </a:rPr>
              <a:t>青岛大学数据结构</a:t>
            </a:r>
            <a:r>
              <a:rPr lang="en-US" altLang="zh-CN" dirty="0" smtClean="0">
                <a:cs typeface="+mn-cs"/>
                <a:hlinkClick r:id="rId3"/>
              </a:rPr>
              <a:t>MOOC</a:t>
            </a:r>
            <a:endParaRPr lang="en-US" altLang="zh-CN" dirty="0" smtClean="0">
              <a:cs typeface="+mn-cs"/>
            </a:endParaRPr>
          </a:p>
          <a:p>
            <a:pPr lvl="1">
              <a:defRPr/>
            </a:pPr>
            <a:r>
              <a:rPr lang="zh-CN" altLang="en-US" dirty="0">
                <a:hlinkClick r:id="rId4"/>
              </a:rPr>
              <a:t>清华大学数据结构</a:t>
            </a:r>
            <a:r>
              <a:rPr lang="en-US" altLang="zh-CN" dirty="0" smtClean="0">
                <a:hlinkClick r:id="rId4"/>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5"/>
              </a:rPr>
              <a:t>http://</a:t>
            </a:r>
            <a:r>
              <a:rPr lang="en-US" altLang="zh-CN" dirty="0" smtClean="0">
                <a:cs typeface="+mn-cs"/>
                <a:hlinkClick r:id="rId5"/>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lvl="1">
              <a:defRPr/>
            </a:pPr>
            <a:r>
              <a:rPr lang="zh-CN" altLang="en-US" dirty="0" smtClean="0"/>
              <a:t>漫画算法</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en-US" altLang="zh-CN" smtClean="0">
                <a:cs typeface="+mn-cs"/>
              </a:rPr>
              <a:t>Donald </a:t>
            </a:r>
            <a:r>
              <a:rPr lang="en-US" altLang="zh-CN" dirty="0">
                <a:cs typeface="+mn-cs"/>
              </a:rPr>
              <a:t>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32104" y="1124744"/>
            <a:ext cx="2847207" cy="285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9624392" y="1124744"/>
            <a:ext cx="2016224" cy="2895490"/>
          </a:xfrm>
          <a:prstGeom prst="rect">
            <a:avLst/>
          </a:prstGeom>
        </p:spPr>
      </p:pic>
      <p:pic>
        <p:nvPicPr>
          <p:cNvPr id="8" name="图片 7"/>
          <p:cNvPicPr>
            <a:picLocks noChangeAspect="1"/>
          </p:cNvPicPr>
          <p:nvPr/>
        </p:nvPicPr>
        <p:blipFill>
          <a:blip r:embed="rId8"/>
          <a:stretch>
            <a:fillRect/>
          </a:stretch>
        </p:blipFill>
        <p:spPr>
          <a:xfrm>
            <a:off x="8472264" y="4271777"/>
            <a:ext cx="2501837" cy="186501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normAutofit fontScale="90000"/>
          </a:bodyPr>
          <a:lstStyle/>
          <a:p>
            <a:r>
              <a:rPr lang="zh-CN" altLang="en-US" smtClean="0"/>
              <a:t>课程规则和说明</a:t>
            </a:r>
          </a:p>
        </p:txBody>
      </p:sp>
      <p:sp>
        <p:nvSpPr>
          <p:cNvPr id="3" name="内容占位符 2"/>
          <p:cNvSpPr>
            <a:spLocks noGrp="1"/>
          </p:cNvSpPr>
          <p:nvPr>
            <p:ph idx="1"/>
          </p:nvPr>
        </p:nvSpPr>
        <p:spPr>
          <a:xfrm>
            <a:off x="838200" y="983778"/>
            <a:ext cx="10946432" cy="5613574"/>
          </a:xfrm>
        </p:spPr>
        <p:txBody>
          <a:bodyPr>
            <a:normAutofit fontScale="92500" lnSpcReduction="10000"/>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smtClean="0"/>
              <a:t>50%</a:t>
            </a:r>
            <a:r>
              <a:rPr sz="2600" dirty="0"/>
              <a:t>平时成绩（</a:t>
            </a:r>
            <a:r>
              <a:rPr sz="2600" dirty="0" smtClean="0"/>
              <a:t>作业</a:t>
            </a:r>
            <a:r>
              <a:rPr lang="en-US" sz="2600" dirty="0" smtClean="0"/>
              <a:t>15%</a:t>
            </a:r>
            <a:r>
              <a:rPr sz="2600" dirty="0" smtClean="0"/>
              <a:t>、</a:t>
            </a:r>
            <a:r>
              <a:rPr sz="2600" dirty="0" smtClean="0">
                <a:solidFill>
                  <a:srgbClr val="FF0000"/>
                </a:solidFill>
              </a:rPr>
              <a:t>上机</a:t>
            </a:r>
            <a:r>
              <a:rPr lang="en-US" sz="2600" dirty="0" smtClean="0">
                <a:solidFill>
                  <a:srgbClr val="FF0000"/>
                </a:solidFill>
              </a:rPr>
              <a:t>35%</a:t>
            </a:r>
            <a:r>
              <a:rPr sz="2600" dirty="0" smtClean="0"/>
              <a:t>）</a:t>
            </a:r>
            <a:r>
              <a:rPr lang="en-US" altLang="zh-CN" sz="2600" dirty="0"/>
              <a:t>+ 5</a:t>
            </a:r>
            <a:r>
              <a:rPr lang="en-US" altLang="zh-CN" sz="2600" dirty="0" smtClean="0"/>
              <a:t>0</a:t>
            </a:r>
            <a:r>
              <a:rPr lang="en-US" altLang="zh-CN" sz="2600" dirty="0"/>
              <a:t>%</a:t>
            </a:r>
            <a:r>
              <a:rPr lang="zh-CN" altLang="en-US" sz="2600" dirty="0"/>
              <a:t>期末</a:t>
            </a:r>
            <a:r>
              <a:rPr sz="2600" dirty="0"/>
              <a:t>考试</a:t>
            </a:r>
            <a:endParaRPr lang="en-US" sz="2600" dirty="0"/>
          </a:p>
          <a:p>
            <a:pPr lvl="2" eaLnBrk="1" hangingPunct="1">
              <a:defRPr/>
            </a:pPr>
            <a:r>
              <a:rPr lang="zh-CN" altLang="en-US" dirty="0" smtClean="0">
                <a:cs typeface="+mn-cs"/>
              </a:rPr>
              <a:t>要求在每次上机前做好分析、算法设计和编码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不要在机房上机时才开始编程</a:t>
            </a:r>
            <a:endParaRPr lang="en-US" dirty="0" smtClean="0">
              <a:solidFill>
                <a:srgbClr val="FF0000"/>
              </a:solidFill>
              <a:cs typeface="+mn-cs"/>
            </a:endParaRPr>
          </a:p>
          <a:p>
            <a:pPr lvl="1" eaLnBrk="1" hangingPunct="1">
              <a:defRPr/>
            </a:pPr>
            <a:r>
              <a:rPr lang="zh-CN" altLang="en-US" sz="2600" dirty="0" smtClean="0"/>
              <a:t>无上机成绩</a:t>
            </a:r>
            <a:r>
              <a:rPr lang="en-US" altLang="zh-CN" sz="2600" dirty="0" smtClean="0">
                <a:sym typeface="Wingdings" panose="05000000000000000000" pitchFamily="2" charset="2"/>
              </a:rPr>
              <a:t></a:t>
            </a:r>
            <a:r>
              <a:rPr lang="zh-CN" altLang="en-US" sz="2600" dirty="0" smtClean="0">
                <a:sym typeface="Wingdings" panose="05000000000000000000" pitchFamily="2" charset="2"/>
              </a:rPr>
              <a:t>期末成绩</a:t>
            </a:r>
            <a:r>
              <a:rPr lang="en-US" altLang="zh-CN" sz="2600" dirty="0" smtClean="0"/>
              <a:t>59</a:t>
            </a:r>
          </a:p>
          <a:p>
            <a:pPr lvl="1" eaLnBrk="1" hangingPunct="1">
              <a:defRPr/>
            </a:pPr>
            <a:r>
              <a:rPr lang="en-US" altLang="zh-CN" sz="2600" dirty="0" smtClean="0"/>
              <a:t>Need Deadline!</a:t>
            </a:r>
          </a:p>
          <a:p>
            <a:pPr lvl="1" eaLnBrk="1" hangingPunct="1">
              <a:defRPr/>
            </a:pPr>
            <a:endParaRPr lang="en-US" altLang="zh-CN" sz="2600" dirty="0" smtClean="0"/>
          </a:p>
          <a:p>
            <a:pPr>
              <a:defRPr/>
            </a:pPr>
            <a:r>
              <a:rPr lang="zh-CN" altLang="en-US" dirty="0"/>
              <a:t>课程主页</a:t>
            </a:r>
            <a:endParaRPr lang="en-US" altLang="zh-CN" dirty="0"/>
          </a:p>
          <a:p>
            <a:pPr lvl="1">
              <a:defRPr/>
            </a:pPr>
            <a:r>
              <a:rPr lang="en-US" altLang="zh-CN" dirty="0"/>
              <a:t>xinweijiang.github.io/course/ds-a</a:t>
            </a:r>
          </a:p>
          <a:p>
            <a:pPr eaLnBrk="1" hangingPunct="1">
              <a:defRPr/>
            </a:pPr>
            <a:endParaRPr lang="en-US" altLang="zh-CN" dirty="0" smtClean="0">
              <a:cs typeface="+mn-cs"/>
            </a:endParaRP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smtClean="0"/>
              <a:t>4</a:t>
            </a:r>
            <a:r>
              <a:rPr smtClean="0"/>
              <a:t>次</a:t>
            </a:r>
            <a:r>
              <a:rPr lang="zh-CN" altLang="en-US" dirty="0"/>
              <a:t>，</a:t>
            </a:r>
            <a:r>
              <a:rPr dirty="0" smtClean="0"/>
              <a:t>每次</a:t>
            </a:r>
            <a:r>
              <a:rPr lang="en-US" altLang="zh-CN" dirty="0"/>
              <a:t>4</a:t>
            </a:r>
            <a:r>
              <a:rPr dirty="0"/>
              <a:t>个课时</a:t>
            </a:r>
            <a:r>
              <a:rPr smtClean="0"/>
              <a:t>，具体时间地点待定</a:t>
            </a:r>
            <a:endParaRPr lang="en-US" smtClean="0"/>
          </a:p>
          <a:p>
            <a:pPr lvl="1" eaLnBrk="1" hangingPunct="1">
              <a:defRPr/>
            </a:pPr>
            <a:endParaRPr lang="en-US"/>
          </a:p>
          <a:p>
            <a:pPr>
              <a:defRPr/>
            </a:pPr>
            <a:r>
              <a:rPr lang="zh-CN" altLang="en-US">
                <a:solidFill>
                  <a:srgbClr val="FF0000"/>
                </a:solidFill>
              </a:rPr>
              <a:t>计</a:t>
            </a:r>
            <a:r>
              <a:rPr lang="zh-CN" altLang="en-US" smtClean="0">
                <a:solidFill>
                  <a:srgbClr val="FF0000"/>
                </a:solidFill>
              </a:rPr>
              <a:t>科专业的数据结构课程设计安排在大二下，时间更宽裕，注意选课</a:t>
            </a:r>
            <a:endParaRPr dirty="0">
              <a:solidFill>
                <a:srgbClr val="FF0000"/>
              </a:solidFill>
            </a:endParaRPr>
          </a:p>
          <a:p>
            <a:pPr marL="342891" lvl="1" indent="-342891">
              <a:buClr>
                <a:schemeClr val="tx2"/>
              </a:buClr>
              <a:defRPr/>
            </a:pPr>
            <a:endParaRPr dirty="0">
              <a:cs typeface="+mn-cs"/>
            </a:endParaRPr>
          </a:p>
          <a:p>
            <a:pPr>
              <a:defRPr/>
            </a:pPr>
            <a:endParaRPr lang="zh-CN" altLang="en-US" dirty="0">
              <a:cs typeface="+mn-cs"/>
            </a:endParaRPr>
          </a:p>
        </p:txBody>
      </p:sp>
      <p:pic>
        <p:nvPicPr>
          <p:cNvPr id="4096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3933056"/>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8184232" y="1916832"/>
            <a:ext cx="3744416" cy="1872208"/>
          </a:xfrm>
          <a:prstGeom prst="wedgeRoundRectCallout">
            <a:avLst>
              <a:gd name="adj1" fmla="val -57399"/>
              <a:gd name="adj2" fmla="val -34835"/>
              <a:gd name="adj3" fmla="val 16667"/>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rgbClr val="FF0000"/>
                </a:solidFill>
              </a:rPr>
              <a:t>鼓励大家互相帮助</a:t>
            </a:r>
            <a:r>
              <a:rPr lang="zh-CN" altLang="en-US" sz="2400" dirty="0" smtClean="0">
                <a:solidFill>
                  <a:srgbClr val="FF0000"/>
                </a:solidFill>
              </a:rPr>
              <a:t>，特别是在写上机代码时，请留下</a:t>
            </a:r>
            <a:r>
              <a:rPr lang="zh-CN" altLang="en-US" sz="2400" dirty="0">
                <a:solidFill>
                  <a:srgbClr val="FF0000"/>
                </a:solidFill>
              </a:rPr>
              <a:t>证据，期末的时候可以加分（直接将作业</a:t>
            </a:r>
            <a:r>
              <a:rPr lang="zh-CN" altLang="en-US" sz="2400" dirty="0" smtClean="0">
                <a:solidFill>
                  <a:srgbClr val="FF0000"/>
                </a:solidFill>
              </a:rPr>
              <a:t>或代码</a:t>
            </a:r>
            <a:r>
              <a:rPr lang="zh-CN" altLang="en-US" sz="2400" dirty="0">
                <a:solidFill>
                  <a:srgbClr val="FF0000"/>
                </a:solidFill>
              </a:rPr>
              <a:t>给别人是抄袭不是互助）</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normAutofit fontScale="90000"/>
          </a:bodyPr>
          <a:lstStyle/>
          <a:p>
            <a:r>
              <a:rPr lang="zh-CN" altLang="en-US" smtClean="0"/>
              <a:t>课程要求</a:t>
            </a:r>
          </a:p>
        </p:txBody>
      </p:sp>
      <p:sp>
        <p:nvSpPr>
          <p:cNvPr id="10243" name="内容占位符 2"/>
          <p:cNvSpPr>
            <a:spLocks noGrp="1"/>
          </p:cNvSpPr>
          <p:nvPr>
            <p:ph idx="1"/>
          </p:nvPr>
        </p:nvSpPr>
        <p:spPr>
          <a:xfrm>
            <a:off x="838200" y="983778"/>
            <a:ext cx="8713389" cy="5193185"/>
          </a:xfrm>
        </p:spPr>
        <p:txBody>
          <a:bodyPr>
            <a:normAutofit fontScale="92500"/>
          </a:bodyPr>
          <a:lstStyle/>
          <a:p>
            <a:pPr>
              <a:defRPr/>
            </a:pPr>
            <a:r>
              <a:rPr lang="zh-CN" altLang="en-US" sz="2800" dirty="0">
                <a:latin typeface="+mn-ea"/>
              </a:rPr>
              <a:t>课前预习，课后复习</a:t>
            </a:r>
          </a:p>
          <a:p>
            <a:pPr>
              <a:defRPr/>
            </a:pPr>
            <a:r>
              <a:rPr lang="zh-CN" altLang="en-US" sz="2800" dirty="0" smtClean="0">
                <a:latin typeface="+mn-ea"/>
              </a:rPr>
              <a:t>不拘泥于</a:t>
            </a:r>
            <a:r>
              <a:rPr lang="zh-CN" altLang="en-US" sz="2800" dirty="0">
                <a:latin typeface="+mn-ea"/>
              </a:rPr>
              <a:t>课堂讲授，广泛阅读，勤于思考</a:t>
            </a:r>
          </a:p>
          <a:p>
            <a:pPr>
              <a:defRPr/>
            </a:pPr>
            <a:r>
              <a:rPr lang="zh-CN" altLang="en-US" sz="2800" strike="sngStrike" dirty="0">
                <a:latin typeface="+mn-ea"/>
              </a:rPr>
              <a:t>不迟到、不早退（抽查点名）</a:t>
            </a:r>
            <a:endParaRPr lang="en-US" altLang="zh-CN" sz="2800" strike="sngStrike" dirty="0">
              <a:latin typeface="+mn-ea"/>
            </a:endParaRPr>
          </a:p>
          <a:p>
            <a:pPr>
              <a:defRPr/>
            </a:pPr>
            <a:r>
              <a:rPr lang="zh-CN" altLang="en-US" sz="2800" dirty="0">
                <a:latin typeface="+mn-ea"/>
              </a:rPr>
              <a:t>上课不说话，但请积极参加课堂互动</a:t>
            </a:r>
            <a:endParaRPr lang="en-US" altLang="zh-CN" sz="2800" dirty="0">
              <a:latin typeface="+mn-ea"/>
            </a:endParaRPr>
          </a:p>
          <a:p>
            <a:pPr lvl="1">
              <a:defRPr/>
            </a:pPr>
            <a:r>
              <a:rPr sz="2400" dirty="0">
                <a:latin typeface="+mn-ea"/>
              </a:rPr>
              <a:t>有疑问无需举手随时打断我并提出问题</a:t>
            </a:r>
            <a:endParaRPr lang="en-US" altLang="zh-CN" sz="2400" dirty="0">
              <a:latin typeface="+mn-ea"/>
            </a:endParaRPr>
          </a:p>
          <a:p>
            <a:pPr lvl="1">
              <a:defRPr/>
            </a:pPr>
            <a:r>
              <a:rPr lang="en-US" altLang="zh-CN" sz="2800" dirty="0">
                <a:solidFill>
                  <a:srgbClr val="0000CC"/>
                </a:solidFill>
                <a:latin typeface="+mn-ea"/>
              </a:rPr>
              <a:t>If (</a:t>
            </a:r>
            <a:r>
              <a:rPr sz="2800" dirty="0">
                <a:solidFill>
                  <a:srgbClr val="0000CC"/>
                </a:solidFill>
                <a:latin typeface="+mn-ea"/>
              </a:rPr>
              <a:t>积极参与课堂讨论</a:t>
            </a:r>
            <a:r>
              <a:rPr lang="en-US" altLang="zh-CN" sz="2800" dirty="0">
                <a:solidFill>
                  <a:srgbClr val="0000CC"/>
                </a:solidFill>
                <a:latin typeface="+mn-ea"/>
              </a:rPr>
              <a:t>) </a:t>
            </a:r>
            <a:r>
              <a:rPr sz="2800" dirty="0">
                <a:solidFill>
                  <a:srgbClr val="0000CC"/>
                </a:solidFill>
                <a:latin typeface="+mn-ea"/>
              </a:rPr>
              <a:t>平时分</a:t>
            </a:r>
            <a:r>
              <a:rPr lang="en-US" altLang="zh-CN" sz="2800" dirty="0">
                <a:solidFill>
                  <a:srgbClr val="0000CC"/>
                </a:solidFill>
                <a:latin typeface="+mn-ea"/>
              </a:rPr>
              <a:t>++;</a:t>
            </a:r>
            <a:endParaRPr sz="2800" dirty="0">
              <a:solidFill>
                <a:srgbClr val="0000CC"/>
              </a:solidFill>
              <a:latin typeface="+mn-ea"/>
            </a:endParaRPr>
          </a:p>
          <a:p>
            <a:pPr>
              <a:defRPr/>
            </a:pPr>
            <a:r>
              <a:rPr lang="zh-CN" altLang="en-US" sz="2800" dirty="0">
                <a:latin typeface="+mn-ea"/>
              </a:rPr>
              <a:t>作业按时完成，重视</a:t>
            </a:r>
            <a:r>
              <a:rPr lang="zh-CN" altLang="en-US" sz="2800">
                <a:latin typeface="+mn-ea"/>
              </a:rPr>
              <a:t>上机</a:t>
            </a:r>
            <a:r>
              <a:rPr lang="zh-CN" altLang="en-US" sz="2800" smtClean="0">
                <a:latin typeface="+mn-ea"/>
              </a:rPr>
              <a:t>实践</a:t>
            </a:r>
            <a:endParaRPr lang="en-US" altLang="zh-CN" sz="2800" smtClean="0">
              <a:latin typeface="+mn-ea"/>
            </a:endParaRPr>
          </a:p>
          <a:p>
            <a:pPr>
              <a:defRPr/>
            </a:pPr>
            <a:r>
              <a:rPr lang="zh-CN" altLang="en-US">
                <a:solidFill>
                  <a:srgbClr val="0000CC"/>
                </a:solidFill>
                <a:latin typeface="+mn-ea"/>
              </a:rPr>
              <a:t>不建议使用</a:t>
            </a:r>
            <a:r>
              <a:rPr lang="en-US" altLang="zh-CN">
                <a:solidFill>
                  <a:srgbClr val="0000CC"/>
                </a:solidFill>
                <a:latin typeface="+mn-ea"/>
              </a:rPr>
              <a:t>AI</a:t>
            </a:r>
            <a:r>
              <a:rPr lang="zh-CN" altLang="en-US">
                <a:solidFill>
                  <a:srgbClr val="0000CC"/>
                </a:solidFill>
                <a:latin typeface="+mn-ea"/>
              </a:rPr>
              <a:t>工具，因为考试和面试时无法用</a:t>
            </a:r>
            <a:r>
              <a:rPr lang="en-US" altLang="zh-CN">
                <a:solidFill>
                  <a:srgbClr val="0000CC"/>
                </a:solidFill>
                <a:latin typeface="+mn-ea"/>
              </a:rPr>
              <a:t>AI</a:t>
            </a:r>
            <a:r>
              <a:rPr lang="zh-CN" altLang="en-US">
                <a:solidFill>
                  <a:srgbClr val="0000CC"/>
                </a:solidFill>
                <a:latin typeface="+mn-ea"/>
              </a:rPr>
              <a:t>，自己要能理解这些理论而不是死记硬背，但也无法禁止</a:t>
            </a:r>
            <a:r>
              <a:rPr lang="en-US" altLang="zh-CN">
                <a:solidFill>
                  <a:srgbClr val="0000CC"/>
                </a:solidFill>
                <a:latin typeface="+mn-ea"/>
                <a:sym typeface="Wingdings" panose="05000000000000000000" pitchFamily="2" charset="2"/>
              </a:rPr>
              <a:t></a:t>
            </a:r>
            <a:r>
              <a:rPr lang="zh-CN" altLang="en-US">
                <a:solidFill>
                  <a:srgbClr val="0000CC"/>
                </a:solidFill>
                <a:latin typeface="+mn-ea"/>
                <a:sym typeface="Wingdings" panose="05000000000000000000" pitchFamily="2" charset="2"/>
              </a:rPr>
              <a:t>查</a:t>
            </a:r>
            <a:r>
              <a:rPr lang="zh-CN" altLang="en-US" smtClean="0">
                <a:solidFill>
                  <a:srgbClr val="0000CC"/>
                </a:solidFill>
                <a:latin typeface="+mn-ea"/>
                <a:sym typeface="Wingdings" panose="05000000000000000000" pitchFamily="2" charset="2"/>
              </a:rPr>
              <a:t>重</a:t>
            </a:r>
            <a:endParaRPr lang="en-US" altLang="zh-CN" sz="2800" dirty="0">
              <a:solidFill>
                <a:srgbClr val="0000CC"/>
              </a:solidFill>
              <a:latin typeface="+mn-ea"/>
            </a:endParaRPr>
          </a:p>
          <a:p>
            <a:pPr>
              <a:defRPr/>
            </a:pPr>
            <a:r>
              <a:rPr lang="zh-CN" altLang="en-US" sz="2800" dirty="0">
                <a:latin typeface="+mn-ea"/>
              </a:rPr>
              <a:t>知识</a:t>
            </a:r>
            <a:r>
              <a:rPr lang="zh-CN" altLang="en-US" sz="2800">
                <a:latin typeface="+mn-ea"/>
              </a:rPr>
              <a:t>拓展</a:t>
            </a:r>
            <a:r>
              <a:rPr lang="en-US" altLang="zh-CN" sz="2800" smtClean="0">
                <a:latin typeface="+mn-ea"/>
              </a:rPr>
              <a:t>——</a:t>
            </a:r>
            <a:r>
              <a:rPr lang="zh-CN" altLang="en-US" sz="2800" smtClean="0">
                <a:latin typeface="+mn-ea"/>
              </a:rPr>
              <a:t>了解</a:t>
            </a:r>
            <a:r>
              <a:rPr lang="zh-CN" altLang="en-US" sz="2800" dirty="0">
                <a:latin typeface="+mn-ea"/>
              </a:rPr>
              <a:t>经典数据结构及算法在相关领域的应用</a:t>
            </a:r>
          </a:p>
          <a:p>
            <a:pPr>
              <a:defRPr/>
            </a:pPr>
            <a:endParaRPr lang="en-US" altLang="zh-CN" sz="2800" dirty="0">
              <a:latin typeface="+mn-ea"/>
            </a:endParaRPr>
          </a:p>
          <a:p>
            <a:pPr lvl="1">
              <a:defRPr/>
            </a:pPr>
            <a:endParaRPr lang="zh-CN" altLang="en-US" sz="2400" dirty="0">
              <a:latin typeface="+mn-ea"/>
            </a:endParaRPr>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1589" y="4422780"/>
            <a:ext cx="2305051"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7796" y="5870186"/>
            <a:ext cx="7710612" cy="707886"/>
          </a:xfrm>
          <a:prstGeom prst="rect">
            <a:avLst/>
          </a:prstGeom>
          <a:solidFill>
            <a:srgbClr val="FF0000"/>
          </a:solidFill>
        </p:spPr>
        <p:txBody>
          <a:bodyPr wrap="square">
            <a:spAutoFit/>
          </a:bodyPr>
          <a:lstStyle/>
          <a:p>
            <a:pPr marL="0" lvl="1">
              <a:defRPr/>
            </a:pPr>
            <a:r>
              <a:rPr lang="zh-CN" altLang="en-US" sz="2000" dirty="0">
                <a:solidFill>
                  <a:schemeClr val="bg1"/>
                </a:solidFill>
                <a:latin typeface="+mn-lt"/>
              </a:rPr>
              <a:t>抄袭（</a:t>
            </a:r>
            <a:r>
              <a:rPr lang="en-US" altLang="zh-CN" sz="2000" dirty="0">
                <a:solidFill>
                  <a:schemeClr val="bg1"/>
                </a:solidFill>
                <a:latin typeface="+mn-lt"/>
              </a:rPr>
              <a:t>Plagiarize</a:t>
            </a:r>
            <a:r>
              <a:rPr lang="zh-CN" altLang="en-US" sz="2000" dirty="0">
                <a:solidFill>
                  <a:schemeClr val="bg1"/>
                </a:solidFill>
                <a:latin typeface="+mn-lt"/>
              </a:rPr>
              <a:t>），被抄袭者和抄袭者− </a:t>
            </a:r>
            <a:r>
              <a:rPr lang="en-US" altLang="zh-CN" sz="2000" dirty="0">
                <a:solidFill>
                  <a:schemeClr val="bg1"/>
                </a:solidFill>
                <a:latin typeface="+mn-lt"/>
              </a:rPr>
              <a:t>20</a:t>
            </a:r>
            <a:r>
              <a:rPr lang="zh-CN" altLang="en-US" sz="2000" dirty="0">
                <a:solidFill>
                  <a:schemeClr val="bg1"/>
                </a:solidFill>
                <a:latin typeface="+mn-lt"/>
              </a:rPr>
              <a:t>分。抄袭两次以上（含两次），本课程最终的总成绩不及格或记零分，并上报学院和学校</a:t>
            </a:r>
            <a:endParaRPr lang="zh-CN" altLang="en-US" sz="3600" dirty="0">
              <a:solidFill>
                <a:schemeClr val="bg1"/>
              </a:solidFill>
            </a:endParaRPr>
          </a:p>
        </p:txBody>
      </p:sp>
      <p:pic>
        <p:nvPicPr>
          <p:cNvPr id="4199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4779" y="692151"/>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312" y="2418794"/>
            <a:ext cx="3230426" cy="151426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normAutofit fontScale="90000"/>
          </a:bodyPr>
          <a:lstStyle/>
          <a:p>
            <a:r>
              <a:rPr lang="zh-CN" altLang="en-US" smtClean="0"/>
              <a:t>编程风格要求</a:t>
            </a:r>
          </a:p>
        </p:txBody>
      </p:sp>
      <p:sp>
        <p:nvSpPr>
          <p:cNvPr id="16387" name="内容占位符 2"/>
          <p:cNvSpPr>
            <a:spLocks noGrp="1"/>
          </p:cNvSpPr>
          <p:nvPr>
            <p:ph idx="1"/>
          </p:nvPr>
        </p:nvSpPr>
        <p:spPr>
          <a:xfrm>
            <a:off x="838200" y="836712"/>
            <a:ext cx="10515600" cy="5193185"/>
          </a:xfrm>
        </p:spPr>
        <p:txBody>
          <a:bodyPr/>
          <a:lstStyle/>
          <a:p>
            <a:pPr>
              <a:defRPr/>
            </a:pPr>
            <a:r>
              <a:rPr lang="zh-CN" altLang="en-US" sz="2400" dirty="0"/>
              <a:t>结构化程序设计方法</a:t>
            </a:r>
          </a:p>
          <a:p>
            <a:pPr>
              <a:defRPr/>
            </a:pPr>
            <a:r>
              <a:rPr lang="zh-CN" altLang="en-US" sz="2400" dirty="0"/>
              <a:t>文档化</a:t>
            </a:r>
          </a:p>
          <a:p>
            <a:pPr>
              <a:defRPr/>
            </a:pPr>
            <a:r>
              <a:rPr lang="zh-CN" altLang="en-US" sz="2400" dirty="0"/>
              <a:t>诚实代码</a:t>
            </a:r>
          </a:p>
          <a:p>
            <a:pPr>
              <a:defRPr/>
            </a:pPr>
            <a:r>
              <a:rPr lang="zh-CN" altLang="en-US" sz="2400" dirty="0"/>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170" y="2893288"/>
            <a:ext cx="5616624" cy="35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6816080" y="3140968"/>
            <a:ext cx="4996006" cy="3240360"/>
          </a:xfrm>
          <a:prstGeom prst="rect">
            <a:avLst/>
          </a:prstGeom>
        </p:spPr>
      </p:pic>
    </p:spTree>
    <p:extLst>
      <p:ext uri="{BB962C8B-B14F-4D97-AF65-F5344CB8AC3E}">
        <p14:creationId xmlns:p14="http://schemas.microsoft.com/office/powerpoint/2010/main" val="125306282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normAutofit fontScale="90000"/>
          </a:bodyPr>
          <a:lstStyle/>
          <a:p>
            <a:r>
              <a:rPr lang="zh-CN" altLang="en-US" dirty="0" smtClean="0"/>
              <a:t>我们能做什么：程序员</a:t>
            </a:r>
          </a:p>
        </p:txBody>
      </p:sp>
      <p:pic>
        <p:nvPicPr>
          <p:cNvPr id="19459" name="Picture 2" descr="https://ss.csdn.net/p?http://mmbiz.qpic.cn/mmbiz_png/2A8tXicCG8ymmRMhBOaBSz837085tpFKJqic3H5Hic3PgJBoOUF1mFAIFKoeeDACawbZtn9wBgp78JSt7ytfKibLag/640?wx_fmt=png&amp;wxfrom=5&amp;wx_laz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268760"/>
            <a:ext cx="6158990" cy="476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2" descr="裁员插画图片下载-正版图片400613399-摄图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3860651"/>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7541528" y="44624"/>
            <a:ext cx="3699449" cy="375201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32098"/>
                                        </p:tgtEl>
                                        <p:attrNameLst>
                                          <p:attrName>style.visibility</p:attrName>
                                        </p:attrNameLst>
                                      </p:cBhvr>
                                      <p:to>
                                        <p:strVal val="visible"/>
                                      </p:to>
                                    </p:set>
                                    <p:animEffect transition="in" filter="barn(inVertical)">
                                      <p:cBhvr>
                                        <p:cTn id="10" dur="500"/>
                                        <p:tgtEl>
                                          <p:spTgt spid="13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1924051"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891" indent="-342891"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080" lvl="1" indent="-342891" algn="l">
              <a:buFont typeface="Arial" panose="020B0604020202020204" pitchFamily="34" charset="0"/>
              <a:buChar char="•"/>
              <a:defRPr/>
            </a:pPr>
            <a:r>
              <a:rPr lang="zh-CN" altLang="en-US" sz="3200" b="0" dirty="0"/>
              <a:t>封装性</a:t>
            </a:r>
            <a:endParaRPr lang="en-US" altLang="zh-CN" sz="3200" b="0" dirty="0"/>
          </a:p>
          <a:p>
            <a:pPr marL="800080" lvl="1" indent="-342891" algn="l">
              <a:buFont typeface="Arial" panose="020B0604020202020204" pitchFamily="34" charset="0"/>
              <a:buChar char="•"/>
              <a:defRPr/>
            </a:pPr>
            <a:r>
              <a:rPr lang="zh-CN" altLang="en-US" sz="3200" b="0" dirty="0"/>
              <a:t>继承性</a:t>
            </a:r>
            <a:endParaRPr lang="en-US" altLang="zh-CN" sz="3200" b="0" dirty="0"/>
          </a:p>
          <a:p>
            <a:pPr marL="800080" lvl="1" indent="-342891" algn="l">
              <a:buFont typeface="Arial" panose="020B0604020202020204" pitchFamily="34" charset="0"/>
              <a:buChar char="•"/>
              <a:defRPr/>
            </a:pPr>
            <a:r>
              <a:rPr lang="zh-CN" altLang="en-US" sz="3200" b="0" dirty="0"/>
              <a:t>多态性</a:t>
            </a:r>
            <a:endParaRPr lang="en-US" altLang="zh-CN" sz="3200" b="0" dirty="0"/>
          </a:p>
          <a:p>
            <a:pPr marL="800080" lvl="1" indent="-342891" algn="l">
              <a:buFont typeface="Arial" panose="020B0604020202020204" pitchFamily="34" charset="0"/>
              <a:buChar char="•"/>
              <a:defRPr/>
            </a:pPr>
            <a:r>
              <a:rPr lang="zh-CN" altLang="en-US" sz="3200" b="0" dirty="0"/>
              <a:t>抽象性</a:t>
            </a:r>
            <a:endParaRPr lang="en-US" altLang="zh-CN" sz="3200" b="0" dirty="0"/>
          </a:p>
          <a:p>
            <a:pPr marL="342891" indent="-342891"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631951" y="333379"/>
            <a:ext cx="9144000" cy="1139825"/>
          </a:xfrm>
          <a:prstGeom prst="rect">
            <a:avLst/>
          </a:prstGeom>
          <a:noFill/>
          <a:ln w="9525" algn="ctr">
            <a:noFill/>
            <a:miter lim="800000"/>
            <a:headEnd/>
            <a:tailEnd/>
          </a:ln>
          <a:effectLst/>
        </p:spPr>
        <p:txBody>
          <a:bodyPr lIns="92075" tIns="46039" rIns="92075" bIns="46039"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1847852" y="1484314"/>
          <a:ext cx="8351839" cy="895798"/>
        </p:xfrm>
        <a:graphic>
          <a:graphicData uri="http://schemas.openxmlformats.org/drawingml/2006/table">
            <a:tbl>
              <a:tblPr/>
              <a:tblGrid>
                <a:gridCol w="8351839">
                  <a:extLst>
                    <a:ext uri="{9D8B030D-6E8A-4147-A177-3AD203B41FA5}">
                      <a16:colId xmlns:a16="http://schemas.microsoft.com/office/drawing/2014/main" val="20000"/>
                    </a:ext>
                  </a:extLst>
                </a:gridCol>
              </a:tblGrid>
              <a:tr h="895797">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3" marB="45563"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5785" name="Rectangle 9"/>
          <p:cNvSpPr>
            <a:spLocks noChangeArrowheads="1"/>
          </p:cNvSpPr>
          <p:nvPr/>
        </p:nvSpPr>
        <p:spPr bwMode="auto">
          <a:xfrm>
            <a:off x="1847855" y="2565401"/>
            <a:ext cx="8424863" cy="131112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1847851" y="4292601"/>
            <a:ext cx="8280400"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1847855" y="5229227"/>
            <a:ext cx="8785225" cy="49859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703512" y="1268760"/>
            <a:ext cx="8856658" cy="4672048"/>
          </a:xfrm>
          <a:prstGeom prst="rect">
            <a:avLst/>
          </a:prstGeom>
          <a:noFill/>
          <a:ln w="9525" algn="ctr">
            <a:noFill/>
            <a:miter lim="800000"/>
            <a:headEnd/>
            <a:tailEnd/>
          </a:ln>
          <a:effectLst/>
        </p:spPr>
        <p:txBody>
          <a:bodyPr wrap="square"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t>学习</a:t>
            </a:r>
            <a:r>
              <a:rPr lang="en-US" altLang="zh-CN" sz="3200"/>
              <a:t>C++</a:t>
            </a:r>
            <a:r>
              <a:rPr lang="zh-CN" altLang="en-US" sz="3200"/>
              <a:t>和编程的</a:t>
            </a:r>
            <a:r>
              <a:rPr lang="en-US" altLang="zh-CN" sz="3200"/>
              <a:t>50</a:t>
            </a:r>
            <a:r>
              <a:rPr lang="zh-CN" altLang="en-US" sz="3200"/>
              <a:t>条忠告（节选）</a:t>
            </a:r>
          </a:p>
        </p:txBody>
      </p:sp>
      <p:sp>
        <p:nvSpPr>
          <p:cNvPr id="2" name="椭圆形标注 1"/>
          <p:cNvSpPr/>
          <p:nvPr/>
        </p:nvSpPr>
        <p:spPr bwMode="auto">
          <a:xfrm>
            <a:off x="7752184" y="5949280"/>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eaLnBrk="1" hangingPunct="1"/>
            <a:r>
              <a:rPr lang="en-US" altLang="zh-CN" sz="1100" dirty="0" err="1">
                <a:solidFill>
                  <a:schemeClr val="tx1"/>
                </a:solidFill>
                <a:latin typeface="Tahoma" panose="020B0604030504040204" pitchFamily="34" charset="0"/>
                <a:ea typeface="黑体" panose="02010609060101010101" pitchFamily="49" charset="-122"/>
              </a:rPr>
              <a:t>Github</a:t>
            </a:r>
            <a:endParaRPr lang="zh-CN" altLang="en-US" sz="1100" dirty="0">
              <a:solidFill>
                <a:schemeClr val="tx1"/>
              </a:solidFill>
              <a:latin typeface="Tahoma" panose="020B0604030504040204" pitchFamily="34" charset="0"/>
              <a:ea typeface="黑体" panose="02010609060101010101" pitchFamily="49" charset="-122"/>
            </a:endParaRPr>
          </a:p>
        </p:txBody>
      </p:sp>
      <p:sp>
        <p:nvSpPr>
          <p:cNvPr id="5" name="矩形 4">
            <a:hlinkClick r:id="rId2" action="ppaction://hlinksldjump"/>
          </p:cNvPr>
          <p:cNvSpPr/>
          <p:nvPr/>
        </p:nvSpPr>
        <p:spPr bwMode="auto">
          <a:xfrm>
            <a:off x="10500320" y="6477333"/>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p:txBody>
          <a:bodyPr/>
          <a:lstStyle/>
          <a:p>
            <a:pPr eaLnBrk="1" hangingPunct="1">
              <a:defRPr/>
            </a:pPr>
            <a:r>
              <a:rPr lang="zh-CN" altLang="en-US" dirty="0">
                <a:latin typeface="楷体_GB2312" pitchFamily="49" charset="-122"/>
              </a:rPr>
              <a:t>模板类</a:t>
            </a:r>
          </a:p>
          <a:p>
            <a:pPr eaLnBrk="1" hangingPunct="1">
              <a:defRPr/>
            </a:pPr>
            <a:r>
              <a:rPr lang="zh-CN" altLang="en-US" dirty="0">
                <a:latin typeface="楷体_GB2312" pitchFamily="49" charset="-122"/>
              </a:rPr>
              <a:t>引用与指针</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a:t>
            </a:r>
          </a:p>
          <a:p>
            <a:pPr eaLnBrk="1" hangingPunct="1">
              <a:defRPr/>
            </a:pPr>
            <a:r>
              <a:rPr lang="zh-CN" altLang="en-US" dirty="0">
                <a:latin typeface="Times New Roman" panose="02020603050405020304" pitchFamily="18" charset="0"/>
                <a:cs typeface="Times New Roman" panose="02020603050405020304" pitchFamily="18" charset="0"/>
              </a:rPr>
              <a:t>递归函数</a:t>
            </a:r>
          </a:p>
          <a:p>
            <a:pPr eaLnBrk="1" hangingPunct="1">
              <a:defRPr/>
            </a:pPr>
            <a:r>
              <a:rPr lang="zh-CN" altLang="en-US" dirty="0">
                <a:latin typeface="Times New Roman" panose="02020603050405020304" pitchFamily="18" charset="0"/>
                <a:cs typeface="Times New Roman" panose="02020603050405020304" pitchFamily="18" charset="0"/>
              </a:rPr>
              <a:t>内存分配与释放：</a:t>
            </a:r>
            <a:r>
              <a:rPr lang="en-US" altLang="zh-CN" dirty="0">
                <a:latin typeface="Times New Roman" panose="02020603050405020304" pitchFamily="18" charset="0"/>
                <a:cs typeface="Times New Roman" panose="02020603050405020304" pitchFamily="18" charset="0"/>
              </a:rPr>
              <a:t>new</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delete</a:t>
            </a:r>
          </a:p>
          <a:p>
            <a:pPr eaLnBrk="1" hangingPunct="1">
              <a:defRPr/>
            </a:pPr>
            <a:r>
              <a:rPr lang="zh-CN" altLang="en-US" dirty="0">
                <a:latin typeface="Times New Roman" panose="02020603050405020304" pitchFamily="18" charset="0"/>
                <a:cs typeface="Times New Roman" panose="02020603050405020304" pitchFamily="18" charset="0"/>
              </a:rPr>
              <a:t>异常处理：</a:t>
            </a:r>
            <a:r>
              <a:rPr lang="en-US" altLang="zh-CN" dirty="0">
                <a:latin typeface="Times New Roman" panose="02020603050405020304" pitchFamily="18" charset="0"/>
                <a:cs typeface="Times New Roman" panose="02020603050405020304" pitchFamily="18" charset="0"/>
              </a:rPr>
              <a:t>try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catch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throw</a:t>
            </a:r>
          </a:p>
          <a:p>
            <a:pPr eaLnBrk="1" hangingPunct="1">
              <a:defRPr/>
            </a:pPr>
            <a:r>
              <a:rPr lang="zh-CN" altLang="en-US" dirty="0">
                <a:latin typeface="Times New Roman" panose="02020603050405020304" pitchFamily="18" charset="0"/>
                <a:cs typeface="Times New Roman" panose="02020603050405020304" pitchFamily="18" charset="0"/>
              </a:rPr>
              <a:t>预编译指令</a:t>
            </a:r>
          </a:p>
          <a:p>
            <a:pPr eaLnBrk="1" hangingPunct="1">
              <a:defRPr/>
            </a:pPr>
            <a:r>
              <a:rPr lang="zh-CN" altLang="en-US" dirty="0">
                <a:latin typeface="楷体_GB2312" pitchFamily="49" charset="-122"/>
              </a:rPr>
              <a:t>友元</a:t>
            </a:r>
          </a:p>
          <a:p>
            <a:pPr eaLnBrk="1" hangingPunct="1">
              <a:defRPr/>
            </a:pPr>
            <a:r>
              <a:rPr lang="zh-CN" altLang="en-US" dirty="0">
                <a:latin typeface="楷体_GB2312" pitchFamily="49" charset="-122"/>
              </a:rPr>
              <a:t>操作符重载</a:t>
            </a:r>
          </a:p>
          <a:p>
            <a:pPr eaLnBrk="1" hangingPunct="1">
              <a:defRPr/>
            </a:pPr>
            <a:r>
              <a:rPr lang="zh-CN" altLang="en-US" dirty="0">
                <a:latin typeface="楷体_GB2312" pitchFamily="49" charset="-122"/>
              </a:rPr>
              <a:t>程序的测试和调试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latin typeface="Times New Roman" pitchFamily="18" charset="0"/>
              </a:rPr>
              <a:t>Q1</a:t>
            </a:r>
            <a:r>
              <a:rPr lang="zh-CN" altLang="en-US" sz="3200">
                <a:latin typeface="Times New Roman" pitchFamily="18" charset="0"/>
              </a:rPr>
              <a:t>： 函数的参数传递</a:t>
            </a:r>
          </a:p>
        </p:txBody>
      </p:sp>
      <p:sp>
        <p:nvSpPr>
          <p:cNvPr id="227331" name="Rectangle 3"/>
          <p:cNvSpPr>
            <a:spLocks noChangeArrowheads="1"/>
          </p:cNvSpPr>
          <p:nvPr/>
        </p:nvSpPr>
        <p:spPr bwMode="auto">
          <a:xfrm>
            <a:off x="1847851" y="1612900"/>
            <a:ext cx="4572000" cy="156966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3503617" y="3371851"/>
            <a:ext cx="4537075" cy="156966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5411792" y="5116513"/>
            <a:ext cx="5221287" cy="1569660"/>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6562730" y="1755778"/>
            <a:ext cx="3781425" cy="1323439"/>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8147052" y="3268666"/>
            <a:ext cx="2520951" cy="1631216"/>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1774828" y="5213353"/>
            <a:ext cx="3384551" cy="1323439"/>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3814"/>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latin typeface="Times New Roman" pitchFamily="18" charset="0"/>
              </a:rPr>
              <a:t>Q2</a:t>
            </a:r>
            <a:r>
              <a:rPr lang="zh-CN" altLang="en-US" sz="3200">
                <a:latin typeface="Times New Roman" pitchFamily="18" charset="0"/>
              </a:rPr>
              <a:t>：引用 </a:t>
            </a:r>
            <a:r>
              <a:rPr lang="en-US" altLang="zh-CN" sz="3200">
                <a:latin typeface="Times New Roman" pitchFamily="18" charset="0"/>
              </a:rPr>
              <a:t>vs.</a:t>
            </a:r>
            <a:r>
              <a:rPr lang="zh-CN" altLang="en-US" sz="3200">
                <a:latin typeface="Times New Roman" pitchFamily="18" charset="0"/>
              </a:rPr>
              <a:t>指针</a:t>
            </a:r>
          </a:p>
        </p:txBody>
      </p:sp>
      <p:sp>
        <p:nvSpPr>
          <p:cNvPr id="231427" name="Rectangle 3"/>
          <p:cNvSpPr>
            <a:spLocks noGrp="1" noChangeArrowheads="1"/>
          </p:cNvSpPr>
          <p:nvPr>
            <p:ph idx="1"/>
          </p:nvPr>
        </p:nvSpPr>
        <p:spPr>
          <a:xfrm>
            <a:off x="838200" y="983778"/>
            <a:ext cx="5617840" cy="5193185"/>
          </a:xfrm>
        </p:spPr>
        <p:txBody>
          <a:bodyPr vert="horz" wrap="square" lIns="92075" tIns="46039" rIns="92075" bIns="46039" numCol="1" rtlCol="0" anchor="ctr" anchorCtr="0" compatLnSpc="1">
            <a:prstTxWarp prst="textNoShape">
              <a:avLst/>
            </a:prstTxWarp>
            <a:normAutofit/>
          </a:bodyPr>
          <a:lstStyle/>
          <a:p>
            <a:pPr eaLnBrk="1" hangingPunct="1">
              <a:lnSpc>
                <a:spcPct val="80000"/>
              </a:lnSpc>
              <a:spcBef>
                <a:spcPct val="30000"/>
              </a:spcBef>
              <a:buClr>
                <a:schemeClr val="accent1"/>
              </a:buClr>
              <a:defRPr/>
            </a:pPr>
            <a:r>
              <a:rPr lang="zh-CN" altLang="en-US" sz="2400" dirty="0"/>
              <a:t>指针通过</a:t>
            </a:r>
            <a:r>
              <a:rPr lang="zh-CN" altLang="en-US" sz="2400" dirty="0">
                <a:solidFill>
                  <a:srgbClr val="FF0000"/>
                </a:solidFill>
              </a:rPr>
              <a:t>地址间接</a:t>
            </a:r>
            <a:r>
              <a:rPr lang="zh-CN" altLang="en-US" sz="2400" dirty="0"/>
              <a:t>访问某个变量，引用通过</a:t>
            </a:r>
            <a:r>
              <a:rPr lang="zh-CN" altLang="en-US" sz="2400" dirty="0">
                <a:solidFill>
                  <a:srgbClr val="FF0000"/>
                </a:solidFill>
              </a:rPr>
              <a:t>别名直接访问</a:t>
            </a:r>
            <a:r>
              <a:rPr lang="zh-CN" altLang="en-US" sz="2400" dirty="0"/>
              <a:t>某个变量。</a:t>
            </a:r>
          </a:p>
          <a:p>
            <a:pPr eaLnBrk="1" hangingPunct="1">
              <a:lnSpc>
                <a:spcPct val="80000"/>
              </a:lnSpc>
              <a:spcBef>
                <a:spcPct val="30000"/>
              </a:spcBef>
              <a:buClr>
                <a:schemeClr val="accent1"/>
              </a:buClr>
              <a:defRPr/>
            </a:pPr>
            <a:r>
              <a:rPr lang="zh-CN" altLang="en-US" sz="2400" dirty="0"/>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dirty="0"/>
              <a:t>指针可以指向一系列不同的对象，也可以什么都不指向。</a:t>
            </a:r>
          </a:p>
          <a:p>
            <a:pPr eaLnBrk="1" hangingPunct="1">
              <a:lnSpc>
                <a:spcPct val="80000"/>
              </a:lnSpc>
              <a:spcBef>
                <a:spcPct val="30000"/>
              </a:spcBef>
              <a:buClr>
                <a:schemeClr val="accent1"/>
              </a:buClr>
              <a:defRPr/>
            </a:pPr>
            <a:r>
              <a:rPr lang="zh-CN" altLang="en-US" sz="2400" dirty="0"/>
              <a:t>如果一个参数可能在函数中指向不同的对象或者这个参数可能不指向任何对象，则必须使用指针参数。</a:t>
            </a:r>
            <a:r>
              <a:rPr lang="zh-CN" altLang="en-US" sz="2400" dirty="0">
                <a:ea typeface="黑体" pitchFamily="2" charset="-122"/>
              </a:rPr>
              <a:t> </a:t>
            </a:r>
            <a:endParaRPr lang="zh-CN" altLang="en-US" sz="2400" dirty="0"/>
          </a:p>
        </p:txBody>
      </p:sp>
      <p:sp>
        <p:nvSpPr>
          <p:cNvPr id="231428" name="Text Box 4"/>
          <p:cNvSpPr txBox="1">
            <a:spLocks noChangeArrowheads="1"/>
          </p:cNvSpPr>
          <p:nvPr/>
        </p:nvSpPr>
        <p:spPr bwMode="auto">
          <a:xfrm>
            <a:off x="7392144" y="898755"/>
            <a:ext cx="4751388" cy="4524315"/>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8543929" y="5589591"/>
            <a:ext cx="1871663" cy="1015663"/>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latin typeface="Times New Roman" pitchFamily="18" charset="0"/>
              </a:rPr>
              <a:t>Q4</a:t>
            </a:r>
            <a:r>
              <a:rPr lang="zh-CN" altLang="en-US" sz="3200">
                <a:latin typeface="Times New Roman" pitchFamily="18" charset="0"/>
              </a:rPr>
              <a:t>：函数模板 </a:t>
            </a:r>
            <a:r>
              <a:rPr lang="en-US" altLang="zh-CN" sz="3200">
                <a:latin typeface="Times New Roman" pitchFamily="18" charset="0"/>
              </a:rPr>
              <a:t>VS. </a:t>
            </a:r>
            <a:r>
              <a:rPr lang="zh-CN" altLang="en-US" sz="3200">
                <a:latin typeface="Times New Roman" pitchFamily="18" charset="0"/>
              </a:rPr>
              <a:t>类模板</a:t>
            </a:r>
          </a:p>
        </p:txBody>
      </p:sp>
      <p:sp>
        <p:nvSpPr>
          <p:cNvPr id="234499" name="Rectangle 3"/>
          <p:cNvSpPr>
            <a:spLocks noGrp="1" noChangeArrowheads="1"/>
          </p:cNvSpPr>
          <p:nvPr>
            <p:ph idx="1"/>
          </p:nvPr>
        </p:nvSpPr>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latin typeface="Times New Roman" pitchFamily="18" charset="0"/>
              </a:rPr>
              <a:t>函数模板示例</a:t>
            </a:r>
          </a:p>
        </p:txBody>
      </p:sp>
      <p:sp>
        <p:nvSpPr>
          <p:cNvPr id="2" name="内容占位符 1"/>
          <p:cNvSpPr>
            <a:spLocks noGrp="1"/>
          </p:cNvSpPr>
          <p:nvPr>
            <p:ph idx="1"/>
          </p:nvPr>
        </p:nvSpPr>
        <p:spPr/>
        <p:txBody>
          <a:bodyPr/>
          <a:lstStyle/>
          <a:p>
            <a:endParaRPr lang="zh-CN" altLang="en-US"/>
          </a:p>
        </p:txBody>
      </p:sp>
      <p:graphicFrame>
        <p:nvGraphicFramePr>
          <p:cNvPr id="235523" name="Object 3"/>
          <p:cNvGraphicFramePr>
            <a:graphicFrameLocks noChangeAspect="1"/>
          </p:cNvGraphicFramePr>
          <p:nvPr/>
        </p:nvGraphicFramePr>
        <p:xfrm>
          <a:off x="1752604" y="2971801"/>
          <a:ext cx="4056063" cy="1536700"/>
        </p:xfrm>
        <a:graphic>
          <a:graphicData uri="http://schemas.openxmlformats.org/presentationml/2006/ole">
            <mc:AlternateContent xmlns:mc="http://schemas.openxmlformats.org/markup-compatibility/2006">
              <mc:Choice xmlns:v="urn:schemas-microsoft-com:vml" Requires="v">
                <p:oleObj spid="_x0000_s53738"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4" y="2971801"/>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6477000" y="1882779"/>
          <a:ext cx="3810000" cy="1698625"/>
        </p:xfrm>
        <a:graphic>
          <a:graphicData uri="http://schemas.openxmlformats.org/presentationml/2006/ole">
            <mc:AlternateContent xmlns:mc="http://schemas.openxmlformats.org/markup-compatibility/2006">
              <mc:Choice xmlns:v="urn:schemas-microsoft-com:vml" Requires="v">
                <p:oleObj spid="_x0000_s53739"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882779"/>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1752603" y="1219203"/>
          <a:ext cx="4095751" cy="1504951"/>
        </p:xfrm>
        <a:graphic>
          <a:graphicData uri="http://schemas.openxmlformats.org/presentationml/2006/ole">
            <mc:AlternateContent xmlns:mc="http://schemas.openxmlformats.org/markup-compatibility/2006">
              <mc:Choice xmlns:v="urn:schemas-microsoft-com:vml" Requires="v">
                <p:oleObj spid="_x0000_s53740"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3" y="1219203"/>
                        <a:ext cx="4095751" cy="15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5867404" y="1847855"/>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5375278" y="4810126"/>
          <a:ext cx="5267325" cy="1714500"/>
        </p:xfrm>
        <a:graphic>
          <a:graphicData uri="http://schemas.openxmlformats.org/presentationml/2006/ole">
            <mc:AlternateContent xmlns:mc="http://schemas.openxmlformats.org/markup-compatibility/2006">
              <mc:Choice xmlns:v="urn:schemas-microsoft-com:vml" Requires="v">
                <p:oleObj spid="_x0000_s53741"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278" y="4810126"/>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1774826" y="1125539"/>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2495554" y="1125542"/>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6456367"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716092"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2640017" y="2852740"/>
            <a:ext cx="28082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7104068" y="2060580"/>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5014914" y="4724403"/>
            <a:ext cx="5905500" cy="935039"/>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631951" y="4724400"/>
            <a:ext cx="3600451" cy="1938992"/>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5519739"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7500942" y="3824292"/>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a:t>
            </a:r>
          </a:p>
        </p:txBody>
      </p:sp>
      <p:sp>
        <p:nvSpPr>
          <p:cNvPr id="237571" name="Rectangle 3"/>
          <p:cNvSpPr>
            <a:spLocks noChangeArrowheads="1"/>
          </p:cNvSpPr>
          <p:nvPr/>
        </p:nvSpPr>
        <p:spPr bwMode="auto">
          <a:xfrm>
            <a:off x="1774828" y="1412879"/>
            <a:ext cx="8642351" cy="16557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dirty="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03391" y="3266435"/>
            <a:ext cx="4158511" cy="461665"/>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1992313" y="3916364"/>
            <a:ext cx="5603714" cy="1938992"/>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7788279" y="3195639"/>
            <a:ext cx="2647713" cy="3046988"/>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
        <p:nvSpPr>
          <p:cNvPr id="7" name="矩形 6">
            <a:hlinkClick r:id="rId2" action="ppaction://hlinksldjump"/>
          </p:cNvPr>
          <p:cNvSpPr/>
          <p:nvPr/>
        </p:nvSpPr>
        <p:spPr bwMode="auto">
          <a:xfrm>
            <a:off x="8976320" y="6525348"/>
            <a:ext cx="1691680" cy="339551"/>
          </a:xfrm>
          <a:prstGeom prst="rect">
            <a:avLst/>
          </a:prstGeom>
          <a:solidFill>
            <a:schemeClr val="tx1"/>
          </a:solidFill>
          <a:ln>
            <a:noFill/>
          </a:ln>
          <a:effectLst/>
          <a:ex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eaLnBrk="1" hangingPunct="1"/>
            <a:r>
              <a:rPr lang="en-US" altLang="zh-CN" sz="2400" dirty="0">
                <a:solidFill>
                  <a:schemeClr val="bg1"/>
                </a:solidFill>
              </a:rPr>
              <a:t>Next</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1919292" y="1989138"/>
            <a:ext cx="8444941" cy="2308324"/>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1919288" y="1266184"/>
            <a:ext cx="6865982" cy="461665"/>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3575051" y="4508500"/>
            <a:ext cx="4681539" cy="1865126"/>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我们能做什么</a:t>
            </a:r>
            <a:r>
              <a:rPr lang="zh-CN" altLang="en-US" dirty="0" smtClean="0"/>
              <a:t>：程序员之外</a:t>
            </a:r>
            <a:endParaRPr lang="zh-CN" altLang="en-US" dirty="0"/>
          </a:p>
        </p:txBody>
      </p:sp>
      <p:sp>
        <p:nvSpPr>
          <p:cNvPr id="3" name="内容占位符 2"/>
          <p:cNvSpPr>
            <a:spLocks noGrp="1"/>
          </p:cNvSpPr>
          <p:nvPr>
            <p:ph idx="1"/>
          </p:nvPr>
        </p:nvSpPr>
        <p:spPr/>
        <p:txBody>
          <a:bodyPr/>
          <a:lstStyle/>
          <a:p>
            <a:r>
              <a:rPr lang="zh-CN" altLang="en-US" dirty="0" smtClean="0"/>
              <a:t>软件测试</a:t>
            </a:r>
            <a:endParaRPr lang="en-US" altLang="zh-CN" dirty="0" smtClean="0"/>
          </a:p>
          <a:p>
            <a:r>
              <a:rPr lang="zh-CN" altLang="en-US" dirty="0"/>
              <a:t>产品</a:t>
            </a:r>
            <a:r>
              <a:rPr lang="zh-CN" altLang="en-US" dirty="0" smtClean="0"/>
              <a:t>经理</a:t>
            </a:r>
            <a:endParaRPr lang="en-US" altLang="zh-CN" dirty="0" smtClean="0"/>
          </a:p>
          <a:p>
            <a:r>
              <a:rPr lang="zh-CN" altLang="en-US" dirty="0" smtClean="0"/>
              <a:t>互联网运营</a:t>
            </a:r>
            <a:endParaRPr lang="en-US" altLang="zh-CN" dirty="0" smtClean="0"/>
          </a:p>
          <a:p>
            <a:r>
              <a:rPr lang="zh-CN" altLang="en-US" dirty="0" smtClean="0"/>
              <a:t>公务员</a:t>
            </a:r>
            <a:endParaRPr lang="en-US" altLang="zh-CN" dirty="0" smtClean="0"/>
          </a:p>
          <a:p>
            <a:r>
              <a:rPr lang="zh-CN" altLang="en-US" dirty="0" smtClean="0"/>
              <a:t>教育行业</a:t>
            </a:r>
            <a:endParaRPr lang="en-US" altLang="zh-CN" dirty="0" smtClean="0"/>
          </a:p>
          <a:p>
            <a:r>
              <a:rPr lang="en-US" altLang="zh-CN" dirty="0" smtClean="0"/>
              <a:t>……</a:t>
            </a:r>
            <a:endParaRPr lang="zh-CN" altLang="en-US" dirty="0"/>
          </a:p>
        </p:txBody>
      </p:sp>
      <p:pic>
        <p:nvPicPr>
          <p:cNvPr id="5" name="图片 4"/>
          <p:cNvPicPr>
            <a:picLocks noChangeAspect="1"/>
          </p:cNvPicPr>
          <p:nvPr/>
        </p:nvPicPr>
        <p:blipFill>
          <a:blip r:embed="rId2"/>
          <a:stretch>
            <a:fillRect/>
          </a:stretch>
        </p:blipFill>
        <p:spPr>
          <a:xfrm>
            <a:off x="3137299" y="702579"/>
            <a:ext cx="4935875" cy="3302485"/>
          </a:xfrm>
          <a:prstGeom prst="rect">
            <a:avLst/>
          </a:prstGeom>
        </p:spPr>
      </p:pic>
      <p:pic>
        <p:nvPicPr>
          <p:cNvPr id="6" name="图片 5"/>
          <p:cNvPicPr>
            <a:picLocks noChangeAspect="1"/>
          </p:cNvPicPr>
          <p:nvPr/>
        </p:nvPicPr>
        <p:blipFill>
          <a:blip r:embed="rId3"/>
          <a:stretch>
            <a:fillRect/>
          </a:stretch>
        </p:blipFill>
        <p:spPr>
          <a:xfrm>
            <a:off x="4269444" y="4005064"/>
            <a:ext cx="3254022" cy="2819644"/>
          </a:xfrm>
          <a:prstGeom prst="rect">
            <a:avLst/>
          </a:prstGeom>
        </p:spPr>
      </p:pic>
    </p:spTree>
    <p:extLst>
      <p:ext uri="{BB962C8B-B14F-4D97-AF65-F5344CB8AC3E}">
        <p14:creationId xmlns:p14="http://schemas.microsoft.com/office/powerpoint/2010/main" val="26169147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defRPr/>
            </a:pPr>
            <a:r>
              <a:rPr lang="zh-CN" altLang="en-US" sz="3200" dirty="0">
                <a:latin typeface="Times New Roman" pitchFamily="18" charset="0"/>
              </a:rPr>
              <a:t>类模板实例化</a:t>
            </a:r>
            <a:endParaRPr lang="en-US" altLang="zh-CN" sz="3200" dirty="0">
              <a:latin typeface="Times New Roman" pitchFamily="18" charset="0"/>
            </a:endParaRPr>
          </a:p>
        </p:txBody>
      </p:sp>
      <p:sp>
        <p:nvSpPr>
          <p:cNvPr id="239619" name="Rectangle 3"/>
          <p:cNvSpPr>
            <a:spLocks noChangeArrowheads="1"/>
          </p:cNvSpPr>
          <p:nvPr/>
        </p:nvSpPr>
        <p:spPr bwMode="auto">
          <a:xfrm>
            <a:off x="1774828" y="1341440"/>
            <a:ext cx="8642351" cy="2735263"/>
          </a:xfrm>
          <a:prstGeom prst="rect">
            <a:avLst/>
          </a:prstGeom>
          <a:noFill/>
          <a:ln w="9525" algn="ctr">
            <a:noFill/>
            <a:miter lim="800000"/>
            <a:headEnd type="none" w="sm" len="sm"/>
            <a:tailEnd type="none" w="sm" len="sm"/>
          </a:ln>
          <a:effectLst/>
        </p:spPr>
        <p:txBody>
          <a:bodyPr lIns="92075" tIns="46039" rIns="92075" bIns="46039"/>
          <a:lstStyle/>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891" indent="-342891">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1868492" y="4222753"/>
            <a:ext cx="8620125" cy="1643527"/>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latin typeface="Times New Roman" pitchFamily="18" charset="0"/>
              </a:rPr>
              <a:t>Q5</a:t>
            </a:r>
            <a:r>
              <a:rPr lang="zh-CN" altLang="en-US" sz="3200">
                <a:latin typeface="Times New Roman" pitchFamily="18" charset="0"/>
              </a:rPr>
              <a:t>：异常处理</a:t>
            </a:r>
          </a:p>
        </p:txBody>
      </p:sp>
      <p:sp>
        <p:nvSpPr>
          <p:cNvPr id="230404" name="Rectangle 4"/>
          <p:cNvSpPr>
            <a:spLocks noGrp="1" noChangeArrowheads="1"/>
          </p:cNvSpPr>
          <p:nvPr>
            <p:ph idx="1"/>
          </p:nvPr>
        </p:nvSpPr>
        <p:spPr/>
        <p:txBody>
          <a:bodyPr/>
          <a:lstStyle/>
          <a:p>
            <a:pPr eaLnBrk="1" hangingPunct="1">
              <a:buClr>
                <a:schemeClr val="accent1"/>
              </a:buClr>
              <a:defRPr/>
            </a:pPr>
            <a:r>
              <a:rPr lang="zh-CN" altLang="en-US" sz="2400">
                <a:latin typeface="Times New Roman" pitchFamily="18" charset="0"/>
              </a:rPr>
              <a:t>异常的识别和发出</a:t>
            </a:r>
          </a:p>
          <a:p>
            <a:pPr lvl="1" eaLnBrk="1" hangingPunct="1">
              <a:defRPr/>
            </a:pPr>
            <a:r>
              <a:rPr lang="en-US" altLang="zh-CN" b="1" i="1">
                <a:latin typeface="Times New Roman" pitchFamily="18" charset="0"/>
              </a:rPr>
              <a:t>try</a:t>
            </a:r>
            <a:r>
              <a:rPr lang="zh-CN" altLang="en-US" b="1">
                <a:latin typeface="Times New Roman" pitchFamily="18" charset="0"/>
              </a:rPr>
              <a:t>划定异常识别的代码段 </a:t>
            </a:r>
          </a:p>
          <a:p>
            <a:pPr lvl="1" eaLnBrk="1" hangingPunct="1">
              <a:defRPr/>
            </a:pPr>
            <a:r>
              <a:rPr lang="en-US" altLang="zh-CN" b="1" i="1">
                <a:latin typeface="Times New Roman" pitchFamily="18" charset="0"/>
              </a:rPr>
              <a:t>throw</a:t>
            </a:r>
            <a:r>
              <a:rPr lang="zh-CN" altLang="en-US" b="1">
                <a:latin typeface="Times New Roman" pitchFamily="18" charset="0"/>
              </a:rPr>
              <a:t>抛出异常</a:t>
            </a:r>
          </a:p>
          <a:p>
            <a:pPr eaLnBrk="1" hangingPunct="1">
              <a:buClr>
                <a:schemeClr val="accent1"/>
              </a:buClr>
              <a:defRPr/>
            </a:pPr>
            <a:r>
              <a:rPr lang="zh-CN" altLang="en-US" sz="2400">
                <a:latin typeface="Times New Roman" pitchFamily="18" charset="0"/>
              </a:rPr>
              <a:t>异常的处理</a:t>
            </a:r>
          </a:p>
          <a:p>
            <a:pPr lvl="1" eaLnBrk="1" hangingPunct="1">
              <a:defRPr/>
            </a:pPr>
            <a:r>
              <a:rPr lang="en-US" altLang="zh-CN" b="1" i="1">
                <a:latin typeface="Times New Roman" pitchFamily="18" charset="0"/>
              </a:rPr>
              <a:t>catch</a:t>
            </a:r>
            <a:r>
              <a:rPr lang="zh-CN" altLang="en-US" b="1">
                <a:latin typeface="Times New Roman" pitchFamily="18" charset="0"/>
              </a:rPr>
              <a:t>处理指定类别的异常</a:t>
            </a:r>
          </a:p>
        </p:txBody>
      </p:sp>
      <p:sp>
        <p:nvSpPr>
          <p:cNvPr id="230405" name="Text Box 5"/>
          <p:cNvSpPr txBox="1">
            <a:spLocks noChangeArrowheads="1"/>
          </p:cNvSpPr>
          <p:nvPr/>
        </p:nvSpPr>
        <p:spPr bwMode="auto">
          <a:xfrm>
            <a:off x="5807197" y="1196978"/>
            <a:ext cx="5113339" cy="5262979"/>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fontScale="90000"/>
          </a:bodyPr>
          <a:lstStyle/>
          <a:p>
            <a:pPr eaLnBrk="1" hangingPunct="1"/>
            <a:r>
              <a:rPr lang="en-US" altLang="zh-CN" dirty="0" smtClean="0"/>
              <a:t>C++</a:t>
            </a:r>
            <a:r>
              <a:rPr lang="zh-CN" altLang="en-US" dirty="0" smtClean="0"/>
              <a:t>标准库的异常类</a:t>
            </a:r>
          </a:p>
        </p:txBody>
      </p:sp>
      <p:sp>
        <p:nvSpPr>
          <p:cNvPr id="259075" name="Text Box 3"/>
          <p:cNvSpPr txBox="1">
            <a:spLocks noChangeArrowheads="1"/>
          </p:cNvSpPr>
          <p:nvPr/>
        </p:nvSpPr>
        <p:spPr bwMode="auto">
          <a:xfrm>
            <a:off x="1774829" y="1357316"/>
            <a:ext cx="8569325" cy="769441"/>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1774828" y="2224090"/>
            <a:ext cx="9074151" cy="1785104"/>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1817688" y="4135441"/>
            <a:ext cx="8850312" cy="2123658"/>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latin typeface="Times New Roman" pitchFamily="18" charset="0"/>
              </a:rPr>
              <a:t>Q6</a:t>
            </a:r>
            <a:r>
              <a:rPr lang="zh-CN" altLang="en-US" sz="2800" dirty="0">
                <a:latin typeface="Times New Roman" pitchFamily="18" charset="0"/>
              </a:rPr>
              <a:t>：静态存储分配</a:t>
            </a:r>
            <a:r>
              <a:rPr lang="en-US" altLang="zh-CN" sz="2800" dirty="0">
                <a:latin typeface="Times New Roman" pitchFamily="18" charset="0"/>
              </a:rPr>
              <a:t>VS.</a:t>
            </a:r>
            <a:r>
              <a:rPr lang="zh-CN" altLang="en-US" sz="2800" dirty="0">
                <a:latin typeface="Times New Roman" pitchFamily="18" charset="0"/>
              </a:rPr>
              <a:t>动态存储分配</a:t>
            </a:r>
          </a:p>
        </p:txBody>
      </p:sp>
      <p:sp>
        <p:nvSpPr>
          <p:cNvPr id="241667"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marL="0" indent="0">
              <a:spcBef>
                <a:spcPct val="40000"/>
              </a:spcBef>
              <a:buClr>
                <a:schemeClr val="accent1"/>
              </a:buClr>
              <a:defRPr/>
            </a:pPr>
            <a:r>
              <a:rPr lang="zh-CN" altLang="en-US" b="1" smtClean="0">
                <a:ea typeface="黑体" pitchFamily="2" charset="-122"/>
              </a:rPr>
              <a:t> 静态存储分配</a:t>
            </a:r>
          </a:p>
          <a:p>
            <a:pPr marL="0" indent="0">
              <a:spcBef>
                <a:spcPct val="40000"/>
              </a:spcBef>
              <a:buClr>
                <a:schemeClr val="accent1"/>
              </a:buClr>
              <a:buNone/>
              <a:defRPr/>
            </a:pPr>
            <a:r>
              <a:rPr lang="zh-CN" altLang="en-US" b="1" smtClean="0"/>
              <a:t>      </a:t>
            </a:r>
            <a:r>
              <a:rPr lang="zh-CN" altLang="en-US" sz="2400"/>
              <a:t>通常定义变量（或对象），编译器在</a:t>
            </a:r>
            <a:r>
              <a:rPr lang="zh-CN" altLang="en-US" sz="2400">
                <a:solidFill>
                  <a:srgbClr val="FF0000"/>
                </a:solidFill>
              </a:rPr>
              <a:t>编译时</a:t>
            </a:r>
            <a:r>
              <a:rPr lang="zh-CN" altLang="en-US" sz="2400"/>
              <a:t>都可以根据该变量（或对象）的类型知道所需内存空间的大小，从而系统在适当的时候为它们分配确定的存储空间。</a:t>
            </a:r>
          </a:p>
          <a:p>
            <a:pPr marL="0" indent="0">
              <a:spcBef>
                <a:spcPct val="40000"/>
              </a:spcBef>
              <a:buClr>
                <a:schemeClr val="accent1"/>
              </a:buClr>
              <a:defRPr/>
            </a:pPr>
            <a:r>
              <a:rPr lang="zh-CN" altLang="en-US" b="1" smtClean="0">
                <a:ea typeface="黑体" pitchFamily="2" charset="-122"/>
              </a:rPr>
              <a:t> 动态存储分配</a:t>
            </a:r>
          </a:p>
          <a:p>
            <a:pPr marL="0" indent="0">
              <a:spcBef>
                <a:spcPct val="40000"/>
              </a:spcBef>
              <a:buClr>
                <a:schemeClr val="accent1"/>
              </a:buClr>
              <a:buNone/>
              <a:defRPr/>
            </a:pPr>
            <a:r>
              <a:rPr lang="zh-CN" altLang="en-US" b="1" smtClean="0"/>
              <a:t>      </a:t>
            </a:r>
            <a:r>
              <a:rPr lang="zh-CN" altLang="en-US" sz="2400"/>
              <a:t>有些操作对象只有在程序运行时才能确定，编译器在编译时就无法为它们预定存储空间，只能在</a:t>
            </a:r>
            <a:r>
              <a:rPr lang="zh-CN" altLang="en-US" sz="2400">
                <a:solidFill>
                  <a:srgbClr val="FF0000"/>
                </a:solidFill>
              </a:rPr>
              <a:t>程序运行时</a:t>
            </a:r>
            <a:r>
              <a:rPr lang="zh-CN" altLang="en-US" sz="2400"/>
              <a:t>，系统根据运行时的要求进行内存分配，称为动态存储分配。</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normAutofit/>
          </a:bodyPr>
          <a:lstStyle/>
          <a:p>
            <a:pPr eaLnBrk="1" hangingPunct="1">
              <a:defRPr/>
            </a:pPr>
            <a:r>
              <a:rPr lang="en-US" altLang="zh-CN" sz="3200" dirty="0">
                <a:latin typeface="Times New Roman" pitchFamily="18" charset="0"/>
              </a:rPr>
              <a:t>C++</a:t>
            </a:r>
            <a:r>
              <a:rPr lang="zh-CN" altLang="en-US" sz="3200" dirty="0">
                <a:latin typeface="Times New Roman" pitchFamily="18" charset="0"/>
              </a:rPr>
              <a:t>内存空间分布</a:t>
            </a:r>
          </a:p>
        </p:txBody>
      </p:sp>
      <p:graphicFrame>
        <p:nvGraphicFramePr>
          <p:cNvPr id="242708" name="Group 20"/>
          <p:cNvGraphicFramePr>
            <a:graphicFrameLocks noGrp="1"/>
          </p:cNvGraphicFramePr>
          <p:nvPr>
            <p:ph idx="1"/>
            <p:extLst>
              <p:ext uri="{D42A27DB-BD31-4B8C-83A1-F6EECF244321}">
                <p14:modId xmlns:p14="http://schemas.microsoft.com/office/powerpoint/2010/main" val="3991070716"/>
              </p:ext>
            </p:extLst>
          </p:nvPr>
        </p:nvGraphicFramePr>
        <p:xfrm>
          <a:off x="1271464" y="1411955"/>
          <a:ext cx="10009113" cy="4105277"/>
        </p:xfrm>
        <a:graphic>
          <a:graphicData uri="http://schemas.openxmlformats.org/drawingml/2006/table">
            <a:tbl>
              <a:tblPr/>
              <a:tblGrid>
                <a:gridCol w="10009113">
                  <a:extLst>
                    <a:ext uri="{9D8B030D-6E8A-4147-A177-3AD203B41FA5}">
                      <a16:colId xmlns:a16="http://schemas.microsoft.com/office/drawing/2014/main" val="20000"/>
                    </a:ext>
                  </a:extLst>
                </a:gridCol>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extLst>
                  <a:ext uri="{0D108BD9-81ED-4DB2-BD59-A6C34878D82A}">
                    <a16:rowId xmlns:a16="http://schemas.microsoft.com/office/drawing/2014/main" val="10000"/>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1"/>
                  </a:ext>
                </a:extLst>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2"/>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3"/>
                  </a:ext>
                </a:extLst>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dirty="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marL="247325" marR="247325"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4"/>
                  </a:ext>
                </a:extLst>
              </a:tr>
            </a:tbl>
          </a:graphicData>
        </a:graphic>
      </p:graphicFrame>
      <p:sp>
        <p:nvSpPr>
          <p:cNvPr id="242691" name="Text Box 3"/>
          <p:cNvSpPr txBox="1">
            <a:spLocks noChangeArrowheads="1"/>
          </p:cNvSpPr>
          <p:nvPr/>
        </p:nvSpPr>
        <p:spPr bwMode="auto">
          <a:xfrm>
            <a:off x="7752184" y="2420888"/>
            <a:ext cx="4248151"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7787882" y="4869160"/>
            <a:ext cx="3564702" cy="461665"/>
          </a:xfrm>
          <a:prstGeom prst="rect">
            <a:avLst/>
          </a:prstGeom>
          <a:noFill/>
          <a:ln w="12700" algn="ctr">
            <a:noFill/>
            <a:miter lim="800000"/>
            <a:headEnd type="none" w="sm" len="sm"/>
            <a:tailEnd type="none" w="sm" len="sm"/>
          </a:ln>
          <a:effectLst/>
        </p:spPr>
        <p:txBody>
          <a:bodyPr wrap="square">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全局变量、</a:t>
            </a:r>
            <a:r>
              <a:rPr lang="en-US" altLang="zh-CN" sz="2400" u="sng" dirty="0">
                <a:effectLst>
                  <a:outerShdw blurRad="38100" dist="38100" dir="2700000" algn="tl">
                    <a:srgbClr val="C0C0C0"/>
                  </a:outerShdw>
                </a:effectLst>
                <a:latin typeface="Times New Roman" pitchFamily="18" charset="0"/>
                <a:ea typeface="楷体_GB2312" pitchFamily="49" charset="-122"/>
              </a:rPr>
              <a:t>static</a:t>
            </a:r>
            <a:r>
              <a:rPr lang="zh-CN" altLang="en-US" sz="2400" u="sng" dirty="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7895852" y="3212976"/>
            <a:ext cx="3960813" cy="46166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u="sng" dirty="0">
                <a:effectLst>
                  <a:outerShdw blurRad="38100" dist="38100" dir="2700000" algn="tl">
                    <a:srgbClr val="C0C0C0"/>
                  </a:outerShdw>
                </a:effectLst>
                <a:latin typeface="Times New Roman" pitchFamily="18" charset="0"/>
                <a:ea typeface="楷体_GB2312" pitchFamily="49" charset="-122"/>
              </a:rPr>
              <a:t>局部变量、函数参数等</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latin typeface="Times New Roman" pitchFamily="18" charset="0"/>
              </a:rPr>
              <a:t>Q7</a:t>
            </a:r>
            <a:r>
              <a:rPr lang="zh-CN" altLang="en-US" sz="3200">
                <a:latin typeface="Times New Roman" pitchFamily="18" charset="0"/>
              </a:rPr>
              <a:t>：</a:t>
            </a:r>
            <a:r>
              <a:rPr lang="en-US" altLang="zh-CN" sz="3200">
                <a:latin typeface="Times New Roman" pitchFamily="18" charset="0"/>
              </a:rPr>
              <a:t>new</a:t>
            </a:r>
            <a:r>
              <a:rPr lang="zh-CN" altLang="en-US" sz="3200">
                <a:latin typeface="Times New Roman" pitchFamily="18" charset="0"/>
              </a:rPr>
              <a:t>和</a:t>
            </a:r>
            <a:r>
              <a:rPr lang="en-US" altLang="zh-CN" sz="3200">
                <a:latin typeface="Times New Roman" pitchFamily="18" charset="0"/>
              </a:rPr>
              <a:t>delete</a:t>
            </a:r>
            <a:r>
              <a:rPr lang="zh-CN" altLang="en-US" sz="3200">
                <a:latin typeface="Times New Roman" pitchFamily="18" charset="0"/>
              </a:rPr>
              <a:t>操作符</a:t>
            </a:r>
          </a:p>
        </p:txBody>
      </p:sp>
      <p:sp>
        <p:nvSpPr>
          <p:cNvPr id="2" name="内容占位符 1"/>
          <p:cNvSpPr>
            <a:spLocks noGrp="1"/>
          </p:cNvSpPr>
          <p:nvPr>
            <p:ph idx="1"/>
          </p:nvPr>
        </p:nvSpPr>
        <p:spPr/>
        <p:txBody>
          <a:bodyPr/>
          <a:lstStyle/>
          <a:p>
            <a:endParaRPr lang="zh-CN" altLang="en-US"/>
          </a:p>
        </p:txBody>
      </p:sp>
      <p:sp>
        <p:nvSpPr>
          <p:cNvPr id="243715" name="Rectangle 3"/>
          <p:cNvSpPr>
            <a:spLocks noChangeArrowheads="1"/>
          </p:cNvSpPr>
          <p:nvPr/>
        </p:nvSpPr>
        <p:spPr bwMode="auto">
          <a:xfrm>
            <a:off x="2206628" y="1916115"/>
            <a:ext cx="4679951" cy="3731791"/>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7175500" y="2557464"/>
            <a:ext cx="2808288" cy="308546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2206629" y="1700215"/>
            <a:ext cx="7345363" cy="144145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2206629" y="5013329"/>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2206629"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2206629"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dirty="0">
                <a:latin typeface="Times New Roman" pitchFamily="18" charset="0"/>
              </a:rPr>
              <a:t>new</a:t>
            </a:r>
            <a:r>
              <a:rPr lang="zh-CN" altLang="en-US" sz="3200" dirty="0">
                <a:latin typeface="Times New Roman" pitchFamily="18" charset="0"/>
              </a:rPr>
              <a:t>和</a:t>
            </a:r>
            <a:r>
              <a:rPr lang="en-US" altLang="zh-CN" sz="3200" dirty="0">
                <a:latin typeface="Times New Roman" pitchFamily="18" charset="0"/>
              </a:rPr>
              <a:t>delete</a:t>
            </a:r>
            <a:r>
              <a:rPr lang="zh-CN" altLang="en-US" sz="3200" dirty="0">
                <a:latin typeface="Times New Roman" pitchFamily="18" charset="0"/>
              </a:rPr>
              <a:t>操作符</a:t>
            </a:r>
          </a:p>
        </p:txBody>
      </p:sp>
      <p:sp>
        <p:nvSpPr>
          <p:cNvPr id="253955"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en-US" altLang="zh-CN" sz="3200">
                <a:latin typeface="Times New Roman" pitchFamily="18" charset="0"/>
              </a:rPr>
              <a:t>Q8</a:t>
            </a:r>
            <a:r>
              <a:rPr lang="zh-CN" altLang="en-US" sz="3200">
                <a:latin typeface="Times New Roman" pitchFamily="18" charset="0"/>
              </a:rPr>
              <a:t>：二维数组的存储空间分布</a:t>
            </a:r>
          </a:p>
        </p:txBody>
      </p:sp>
      <p:sp>
        <p:nvSpPr>
          <p:cNvPr id="3" name="内容占位符 2"/>
          <p:cNvSpPr>
            <a:spLocks noGrp="1"/>
          </p:cNvSpPr>
          <p:nvPr>
            <p:ph idx="1"/>
          </p:nvPr>
        </p:nvSpPr>
        <p:spPr/>
        <p:txBody>
          <a:bodyPr/>
          <a:lstStyle/>
          <a:p>
            <a:endParaRPr lang="zh-CN" altLang="en-US"/>
          </a:p>
        </p:txBody>
      </p:sp>
      <p:sp>
        <p:nvSpPr>
          <p:cNvPr id="254979" name="Text Box 3"/>
          <p:cNvSpPr txBox="1">
            <a:spLocks noChangeArrowheads="1"/>
          </p:cNvSpPr>
          <p:nvPr/>
        </p:nvSpPr>
        <p:spPr bwMode="auto">
          <a:xfrm>
            <a:off x="2208213" y="1316042"/>
            <a:ext cx="8153400" cy="46166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2362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2438400" y="1901828"/>
            <a:ext cx="6781800" cy="461665"/>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2063751" y="5084767"/>
            <a:ext cx="3505200" cy="1015663"/>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二维数组的动态分配与释放</a:t>
            </a:r>
          </a:p>
        </p:txBody>
      </p:sp>
      <p:sp>
        <p:nvSpPr>
          <p:cNvPr id="2" name="内容占位符 1"/>
          <p:cNvSpPr>
            <a:spLocks noGrp="1"/>
          </p:cNvSpPr>
          <p:nvPr>
            <p:ph idx="1"/>
          </p:nvPr>
        </p:nvSpPr>
        <p:spPr/>
        <p:txBody>
          <a:bodyPr/>
          <a:lstStyle/>
          <a:p>
            <a:endParaRPr lang="zh-CN" altLang="en-US"/>
          </a:p>
        </p:txBody>
      </p:sp>
      <p:sp>
        <p:nvSpPr>
          <p:cNvPr id="256003" name="Text Box 3"/>
          <p:cNvSpPr txBox="1">
            <a:spLocks noChangeArrowheads="1"/>
          </p:cNvSpPr>
          <p:nvPr/>
        </p:nvSpPr>
        <p:spPr bwMode="auto">
          <a:xfrm>
            <a:off x="1919291" y="1647827"/>
            <a:ext cx="8424863" cy="3754874"/>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二维数组：申请内存空间</a:t>
            </a:r>
            <a:endParaRPr lang="en-US" altLang="zh-CN" sz="3200" dirty="0"/>
          </a:p>
        </p:txBody>
      </p:sp>
      <p:sp>
        <p:nvSpPr>
          <p:cNvPr id="257027" name="Rectangle 3"/>
          <p:cNvSpPr>
            <a:spLocks noGrp="1" noChangeArrowheads="1"/>
          </p:cNvSpPr>
          <p:nvPr>
            <p:ph idx="1"/>
          </p:nvPr>
        </p:nvSpPr>
        <p:spPr/>
        <p:txBody>
          <a:bodyPr>
            <a:normAutofit lnSpcReduction="10000"/>
          </a:bodyPr>
          <a:lstStyle/>
          <a:p>
            <a:pPr eaLnBrk="1" hangingPunct="1">
              <a:lnSpc>
                <a:spcPct val="90000"/>
              </a:lnSpc>
              <a:buFont typeface="Wingdings" panose="05000000000000000000" pitchFamily="2" charset="2"/>
              <a:buNone/>
              <a:defRPr/>
            </a:pPr>
            <a:r>
              <a:rPr lang="en-US" altLang="zh-CN"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a:latin typeface="Times New Roman" pitchFamily="18" charset="0"/>
              </a:rPr>
              <a:t>   try  {  //</a:t>
            </a:r>
            <a:r>
              <a:rPr lang="zh-CN" altLang="en-US" sz="2400">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a:latin typeface="Times New Roman" pitchFamily="18" charset="0"/>
              </a:rPr>
              <a:t>       return true;</a:t>
            </a:r>
          </a:p>
          <a:p>
            <a:pPr eaLnBrk="1" hangingPunct="1">
              <a:lnSpc>
                <a:spcPct val="90000"/>
              </a:lnSpc>
              <a:buFont typeface="Wingdings" panose="05000000000000000000" pitchFamily="2" charset="2"/>
              <a:buNone/>
              <a:defRPr/>
            </a:pPr>
            <a:r>
              <a:rPr lang="en-US" altLang="zh-CN" sz="2400">
                <a:latin typeface="Times New Roman" pitchFamily="18" charset="0"/>
              </a:rPr>
              <a:t>   }</a:t>
            </a:r>
          </a:p>
          <a:p>
            <a:pPr eaLnBrk="1" hangingPunct="1">
              <a:lnSpc>
                <a:spcPct val="90000"/>
              </a:lnSpc>
              <a:buFont typeface="Wingdings" panose="05000000000000000000" pitchFamily="2" charset="2"/>
              <a:buNone/>
              <a:defRPr/>
            </a:pPr>
            <a:r>
              <a:rPr lang="en-US" altLang="zh-CN" sz="2400">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a:latin typeface="Times New Roman" pitchFamily="18" charset="0"/>
              </a:rPr>
              <a:t>}</a:t>
            </a:r>
            <a:endParaRPr lang="zh-CN" altLang="en-US" sz="2400">
              <a:latin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Motivation</a:t>
            </a:r>
            <a:endParaRPr lang="zh-CN" altLang="en-US" dirty="0"/>
          </a:p>
        </p:txBody>
      </p:sp>
      <p:sp>
        <p:nvSpPr>
          <p:cNvPr id="4099" name="内容占位符 2"/>
          <p:cNvSpPr>
            <a:spLocks noGrp="1"/>
          </p:cNvSpPr>
          <p:nvPr>
            <p:ph idx="1"/>
          </p:nvPr>
        </p:nvSpPr>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4" y="3375455"/>
            <a:ext cx="3483943" cy="348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defRPr/>
            </a:pPr>
            <a:r>
              <a:rPr lang="zh-CN" altLang="en-US" sz="3200" dirty="0"/>
              <a:t>二维数组：释放内存空间</a:t>
            </a:r>
          </a:p>
        </p:txBody>
      </p:sp>
      <p:sp>
        <p:nvSpPr>
          <p:cNvPr id="258051" name="Rectangle 3"/>
          <p:cNvSpPr>
            <a:spLocks noGrp="1" noChangeArrowheads="1"/>
          </p:cNvSpPr>
          <p:nvPr>
            <p:ph idx="1"/>
          </p:nvPr>
        </p:nvSpPr>
        <p:spPr/>
        <p:txBody>
          <a:bodyPr vert="horz" wrap="square" lIns="92075" tIns="46039" rIns="92075" bIns="46039" numCol="1" rtlCol="0" anchor="t" anchorCtr="0" compatLnSpc="1">
            <a:prstTxWarp prst="textNoShape">
              <a:avLst/>
            </a:prstTxWarp>
            <a:normAutofit/>
          </a:bodyPr>
          <a:lstStyle/>
          <a:p>
            <a:pPr eaLnBrk="1" hangingPunct="1">
              <a:lnSpc>
                <a:spcPct val="90000"/>
              </a:lnSpc>
              <a:buFont typeface="Wingdings" panose="05000000000000000000" pitchFamily="2" charset="2"/>
              <a:buNone/>
              <a:defRPr/>
            </a:pPr>
            <a:r>
              <a:rPr lang="en-US" altLang="en-US" sz="2400">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a:latin typeface="Times New Roman" pitchFamily="18" charset="0"/>
              </a:rPr>
              <a:t>{</a:t>
            </a:r>
            <a:r>
              <a:rPr lang="en-US" altLang="zh-CN" sz="2400">
                <a:latin typeface="Times New Roman" pitchFamily="18" charset="0"/>
              </a:rPr>
              <a:t>   //</a:t>
            </a:r>
            <a:r>
              <a:rPr lang="zh-CN" altLang="en-US" sz="2400">
                <a:latin typeface="Times New Roman" pitchFamily="18" charset="0"/>
              </a:rPr>
              <a:t>删除二维数组</a:t>
            </a:r>
            <a:r>
              <a:rPr lang="en-US" altLang="zh-CN" sz="2400">
                <a:latin typeface="Times New Roman" pitchFamily="18" charset="0"/>
              </a:rPr>
              <a:t>x</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zh-CN" altLang="en-US" sz="2400">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for (int i = 0; i &lt; rows; i++) </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]x[i];</a:t>
            </a:r>
          </a:p>
          <a:p>
            <a:pPr eaLnBrk="1" hangingPunct="1">
              <a:lnSpc>
                <a:spcPct val="90000"/>
              </a:lnSpc>
              <a:buFont typeface="Wingdings" panose="05000000000000000000" pitchFamily="2" charset="2"/>
              <a:buNone/>
              <a:defRPr/>
            </a:pPr>
            <a:r>
              <a:rPr lang="en-US" altLang="en-US" sz="2400">
                <a:latin typeface="Times New Roman" pitchFamily="18" charset="0"/>
              </a:rPr>
              <a:t>   </a:t>
            </a:r>
            <a:r>
              <a:rPr lang="en-US" altLang="zh-CN" sz="2400">
                <a:latin typeface="Times New Roman" pitchFamily="18" charset="0"/>
              </a:rPr>
              <a:t>//</a:t>
            </a:r>
            <a:r>
              <a:rPr lang="zh-CN" altLang="en-US" sz="2400">
                <a:latin typeface="Times New Roman" pitchFamily="18" charset="0"/>
              </a:rPr>
              <a:t>删除行指针数组</a:t>
            </a:r>
            <a:endParaRPr lang="en-US" altLang="zh-CN" sz="2400">
              <a:latin typeface="Times New Roman" pitchFamily="18" charset="0"/>
            </a:endParaRPr>
          </a:p>
          <a:p>
            <a:pPr eaLnBrk="1" hangingPunct="1">
              <a:lnSpc>
                <a:spcPct val="90000"/>
              </a:lnSpc>
              <a:buFont typeface="Wingdings" panose="05000000000000000000" pitchFamily="2" charset="2"/>
              <a:buNone/>
              <a:defRPr/>
            </a:pPr>
            <a:r>
              <a:rPr lang="en-US" altLang="zh-CN" sz="2400">
                <a:latin typeface="Times New Roman" pitchFamily="18" charset="0"/>
              </a:rPr>
              <a:t>   </a:t>
            </a:r>
            <a:r>
              <a:rPr lang="en-US" altLang="en-US" sz="2400">
                <a:latin typeface="Times New Roman" pitchFamily="18" charset="0"/>
              </a:rPr>
              <a:t>delete [</a:t>
            </a:r>
            <a:r>
              <a:rPr lang="en-US" altLang="zh-CN" sz="2400">
                <a:latin typeface="Times New Roman" pitchFamily="18" charset="0"/>
              </a:rPr>
              <a:t> </a:t>
            </a:r>
            <a:r>
              <a:rPr lang="en-US" altLang="en-US" sz="2400">
                <a:latin typeface="Times New Roman" pitchFamily="18" charset="0"/>
              </a:rPr>
              <a:t>] x;</a:t>
            </a:r>
          </a:p>
          <a:p>
            <a:pPr eaLnBrk="1" hangingPunct="1">
              <a:lnSpc>
                <a:spcPct val="90000"/>
              </a:lnSpc>
              <a:buFont typeface="Wingdings" panose="05000000000000000000" pitchFamily="2" charset="2"/>
              <a:buNone/>
              <a:defRPr/>
            </a:pPr>
            <a:r>
              <a:rPr lang="en-US" altLang="en-US" sz="2400">
                <a:latin typeface="Times New Roman" pitchFamily="18" charset="0"/>
              </a:rPr>
              <a:t>   x = 0;</a:t>
            </a:r>
          </a:p>
          <a:p>
            <a:pPr eaLnBrk="1" hangingPunct="1">
              <a:lnSpc>
                <a:spcPct val="90000"/>
              </a:lnSpc>
              <a:buFont typeface="Wingdings" panose="05000000000000000000" pitchFamily="2" charset="2"/>
              <a:buNone/>
              <a:defRPr/>
            </a:pPr>
            <a:r>
              <a:rPr lang="en-US" altLang="en-US" sz="2400">
                <a:latin typeface="Times New Roman" pitchFamily="18" charset="0"/>
              </a:rPr>
              <a:t>}</a:t>
            </a:r>
            <a:endParaRPr lang="zh-CN" altLang="en-US" sz="2400">
              <a:latin typeface="Times New Roman" pitchFamily="18" charset="0"/>
            </a:endParaRPr>
          </a:p>
        </p:txBody>
      </p:sp>
      <p:sp>
        <p:nvSpPr>
          <p:cNvPr id="258052" name="AutoShape 4"/>
          <p:cNvSpPr>
            <a:spLocks noChangeArrowheads="1"/>
          </p:cNvSpPr>
          <p:nvPr/>
        </p:nvSpPr>
        <p:spPr bwMode="auto">
          <a:xfrm>
            <a:off x="6383339"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latin typeface="Times New Roman" pitchFamily="18" charset="0"/>
              </a:rPr>
              <a:t>Q9</a:t>
            </a:r>
            <a:r>
              <a:rPr lang="zh-CN" altLang="en-US" sz="3200">
                <a:latin typeface="Times New Roman" pitchFamily="18" charset="0"/>
              </a:rPr>
              <a:t>：预编译指令的作用</a:t>
            </a:r>
          </a:p>
        </p:txBody>
      </p:sp>
      <p:sp>
        <p:nvSpPr>
          <p:cNvPr id="2" name="内容占位符 1"/>
          <p:cNvSpPr>
            <a:spLocks noGrp="1"/>
          </p:cNvSpPr>
          <p:nvPr>
            <p:ph idx="1"/>
          </p:nvPr>
        </p:nvSpPr>
        <p:spPr/>
        <p:txBody>
          <a:bodyPr/>
          <a:lstStyle/>
          <a:p>
            <a:endParaRPr lang="zh-CN" altLang="en-US"/>
          </a:p>
        </p:txBody>
      </p:sp>
      <p:sp>
        <p:nvSpPr>
          <p:cNvPr id="240647" name="Rectangle 7"/>
          <p:cNvSpPr>
            <a:spLocks noChangeArrowheads="1"/>
          </p:cNvSpPr>
          <p:nvPr/>
        </p:nvSpPr>
        <p:spPr bwMode="auto">
          <a:xfrm>
            <a:off x="3287713" y="1557340"/>
            <a:ext cx="5472112" cy="2089151"/>
          </a:xfrm>
          <a:prstGeom prst="rect">
            <a:avLst/>
          </a:prstGeom>
          <a:solidFill>
            <a:srgbClr val="993366"/>
          </a:solidFill>
          <a:ln w="28575">
            <a:solidFill>
              <a:srgbClr val="FFFFFF"/>
            </a:solidFill>
            <a:miter lim="800000"/>
            <a:headEnd/>
            <a:tailEnd/>
          </a:ln>
          <a:effectLst/>
        </p:spPr>
        <p:txBody>
          <a:bodyPr lIns="92075" tIns="46039" rIns="92075" bIns="46039"/>
          <a:lstStyle/>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891" indent="-342891">
              <a:spcBef>
                <a:spcPct val="20000"/>
              </a:spcBef>
              <a:buClr>
                <a:schemeClr val="hlink"/>
              </a:buClr>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891" indent="-342891">
              <a:spcBef>
                <a:spcPct val="20000"/>
              </a:spcBef>
              <a:buClr>
                <a:schemeClr val="hlink"/>
              </a:buClr>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2135191" y="4292600"/>
            <a:ext cx="8134351" cy="1081088"/>
          </a:xfrm>
          <a:prstGeom prst="rect">
            <a:avLst/>
          </a:prstGeom>
          <a:noFill/>
          <a:ln w="9525" algn="ctr">
            <a:noFill/>
            <a:miter lim="800000"/>
            <a:headEnd type="none" w="sm" len="sm"/>
            <a:tailEnd type="none" w="sm" len="sm"/>
          </a:ln>
          <a:effectLst/>
        </p:spPr>
        <p:txBody>
          <a:bodyPr lIns="92075" tIns="46039" rIns="92075" bIns="46039"/>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vert="horz" wrap="square" lIns="92075" tIns="46039" rIns="92075" bIns="46039" numCol="1" rtlCol="0" anchor="b" anchorCtr="0" compatLnSpc="1">
            <a:prstTxWarp prst="textNoShape">
              <a:avLst/>
            </a:prstTxWarp>
            <a:normAutofit/>
          </a:bodyPr>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1919292" y="1196756"/>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1919292" y="213179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1919292" y="31700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1919292" y="403361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1919292" y="504168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4222754" y="4868643"/>
            <a:ext cx="635952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4222754" y="4076480"/>
            <a:ext cx="5724525"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4222754" y="2017493"/>
            <a:ext cx="5832475"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4222751" y="3098581"/>
            <a:ext cx="5856288" cy="830997"/>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4222754" y="1196755"/>
            <a:ext cx="5942013" cy="46166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3503616" y="1441232"/>
            <a:ext cx="576263"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3432177" y="2593755"/>
            <a:ext cx="719139" cy="2520951"/>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3503614" y="2377855"/>
            <a:ext cx="647700" cy="100806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3503614"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3503616" y="1369793"/>
            <a:ext cx="576263"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
        <p:nvSpPr>
          <p:cNvPr id="246787" name="Rectangle 3"/>
          <p:cNvSpPr>
            <a:spLocks noChangeArrowheads="1"/>
          </p:cNvSpPr>
          <p:nvPr/>
        </p:nvSpPr>
        <p:spPr bwMode="auto">
          <a:xfrm>
            <a:off x="1273002" y="1052736"/>
            <a:ext cx="10151590" cy="5084763"/>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Watch </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32" lvl="1" indent="-285744">
              <a:lnSpc>
                <a:spcPct val="90000"/>
              </a:lnSpc>
              <a:spcBef>
                <a:spcPct val="40000"/>
              </a:spcBef>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VC</a:t>
            </a:r>
            <a:r>
              <a:rPr lang="zh-CN" altLang="en-US" sz="2200" dirty="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dirty="0">
                <a:effectLst>
                  <a:outerShdw blurRad="38100" dist="38100" dir="2700000" algn="tl">
                    <a:srgbClr val="C0C0C0"/>
                  </a:outerShdw>
                </a:effectLst>
                <a:latin typeface="Times New Roman" pitchFamily="18" charset="0"/>
                <a:ea typeface="楷体_GB2312" pitchFamily="49" charset="-122"/>
              </a:rPr>
              <a:t>Quick Watch</a:t>
            </a:r>
            <a:r>
              <a:rPr lang="zh-CN" altLang="en-US" sz="2200" dirty="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32" lvl="1" indent="-285744">
              <a:lnSpc>
                <a:spcPct val="90000"/>
              </a:lnSpc>
              <a:spcBef>
                <a:spcPct val="40000"/>
              </a:spcBef>
              <a:buClr>
                <a:schemeClr val="tx2"/>
              </a:buClr>
              <a:buFontTx/>
              <a:buChar char="•"/>
              <a:defRPr/>
            </a:pPr>
            <a:r>
              <a:rPr lang="zh-CN" altLang="en-US" sz="2200" dirty="0">
                <a:effectLst>
                  <a:outerShdw blurRad="38100" dist="38100" dir="2700000" algn="tl">
                    <a:srgbClr val="C0C0C0"/>
                  </a:outerShdw>
                </a:effectLst>
                <a:latin typeface="Times New Roman" pitchFamily="18" charset="0"/>
                <a:ea typeface="楷体_GB2312" pitchFamily="49" charset="-122"/>
              </a:rPr>
              <a:t>单击</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视图（</a:t>
            </a:r>
            <a:r>
              <a:rPr lang="en-US" altLang="zh-CN" sz="2200" dirty="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dirty="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32" lvl="1" indent="-285744">
              <a:lnSpc>
                <a:spcPct val="90000"/>
              </a:lnSpc>
              <a:spcBef>
                <a:spcPct val="40000"/>
              </a:spcBef>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注意</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dirty="0">
                <a:effectLst>
                  <a:outerShdw blurRad="38100" dist="38100" dir="2700000" algn="tl">
                    <a:srgbClr val="C0C0C0"/>
                  </a:outerShdw>
                </a:effectLst>
                <a:latin typeface="Times New Roman" pitchFamily="18" charset="0"/>
                <a:ea typeface="楷体_GB2312" pitchFamily="49" charset="-122"/>
              </a:rPr>
              <a:t>++</a:t>
            </a:r>
            <a:r>
              <a:rPr lang="zh-CN" altLang="en-US" sz="2200" dirty="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1487488" y="980728"/>
            <a:ext cx="9865096" cy="4102100"/>
          </a:xfrm>
          <a:prstGeom prst="rect">
            <a:avLst/>
          </a:prstGeom>
          <a:noFill/>
          <a:ln w="9525" algn="ctr">
            <a:noFill/>
            <a:miter lim="800000"/>
            <a:headEnd type="none" w="sm" len="sm"/>
            <a:tailEnd type="none" w="sm" len="sm"/>
          </a:ln>
          <a:effectLst/>
        </p:spPr>
        <p:txBody>
          <a:bodyPr lIns="92075" tIns="46039" rIns="92075" bIns="46039"/>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891" indent="-342891">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p:txBody>
          <a:bodyPr vert="horz" wrap="square" lIns="92075" tIns="46038" rIns="92075" bIns="46038" numCol="1" anchor="b" anchorCtr="0" compatLnSpc="1">
            <a:prstTxWarp prst="textNoShape">
              <a:avLst/>
            </a:prstTxWarp>
            <a:normAutofit/>
          </a:bodyPr>
          <a:lstStyle/>
          <a:p>
            <a:pPr eaLnBrk="1" hangingPunct="1">
              <a:defRPr/>
            </a:pPr>
            <a:r>
              <a:rPr lang="zh-CN" altLang="en-US" sz="3200" dirty="0"/>
              <a:t>观察值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4"/>
          <p:cNvSpPr>
            <a:spLocks noGrp="1" noChangeArrowheads="1"/>
          </p:cNvSpPr>
          <p:nvPr>
            <p:ph type="title"/>
          </p:nvPr>
        </p:nvSpPr>
        <p:spPr/>
        <p:txBody>
          <a:bodyPr>
            <a:normAutofit fontScale="90000"/>
          </a:bodyPr>
          <a:lstStyle/>
          <a:p>
            <a:pPr eaLnBrk="1" hangingPunct="1"/>
            <a:r>
              <a:rPr lang="zh-CN" altLang="en-US" sz="5400" dirty="0"/>
              <a:t>第</a:t>
            </a:r>
            <a:r>
              <a:rPr lang="en-US" altLang="zh-CN" sz="5400" dirty="0">
                <a:latin typeface="Times New Roman" panose="02020603050405020304" pitchFamily="18" charset="0"/>
              </a:rPr>
              <a:t>1</a:t>
            </a:r>
            <a:r>
              <a:rPr lang="zh-CN" altLang="en-US" sz="5400" dirty="0"/>
              <a:t>章  绪论</a:t>
            </a:r>
          </a:p>
        </p:txBody>
      </p:sp>
      <p:sp>
        <p:nvSpPr>
          <p:cNvPr id="4101" name="Rectangle 5"/>
          <p:cNvSpPr>
            <a:spLocks noGrp="1" noChangeArrowheads="1"/>
          </p:cNvSpPr>
          <p:nvPr>
            <p:ph idx="1"/>
          </p:nvPr>
        </p:nvSpPr>
        <p:spPr/>
        <p:txBody>
          <a:bodyPr/>
          <a:lstStyle/>
          <a:p>
            <a:pPr marL="0" indent="0">
              <a:buNone/>
              <a:defRPr/>
            </a:pPr>
            <a:r>
              <a:rPr lang="en-US" altLang="zh-CN" sz="3800" dirty="0">
                <a:solidFill>
                  <a:srgbClr val="00A0C4"/>
                </a:solidFill>
                <a:latin typeface="方正综艺简体" pitchFamily="65" charset="-122"/>
                <a:ea typeface="方正综艺简体" pitchFamily="65" charset="-122"/>
              </a:rPr>
              <a:t>		</a:t>
            </a:r>
            <a:r>
              <a:rPr lang="en-US" altLang="zh-CN" sz="3800" dirty="0">
                <a:solidFill>
                  <a:srgbClr val="00A0C4"/>
                </a:solidFill>
              </a:rPr>
              <a:t>   </a:t>
            </a:r>
            <a:r>
              <a:rPr lang="zh-CN" altLang="en-US" sz="3800" dirty="0">
                <a:solidFill>
                  <a:srgbClr val="00A0C4"/>
                </a:solidFill>
              </a:rPr>
              <a:t> </a:t>
            </a:r>
            <a:endParaRPr lang="en-US" altLang="zh-CN" sz="3800" dirty="0">
              <a:solidFill>
                <a:srgbClr val="00A0C4"/>
              </a:solidFill>
            </a:endParaRPr>
          </a:p>
          <a:p>
            <a:pPr marL="0" indent="0">
              <a:buNone/>
              <a:defRPr/>
            </a:pPr>
            <a:r>
              <a:rPr lang="en-US" altLang="zh-CN" sz="4000" dirty="0">
                <a:latin typeface="华文楷体" panose="02010600040101010101" pitchFamily="2" charset="-122"/>
                <a:ea typeface="华文楷体"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数据结构的概念</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1.2</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算法描述及算法分析</a:t>
            </a:r>
            <a:endParaRPr lang="en-US" altLang="zh-CN" sz="3800" dirty="0">
              <a:solidFill>
                <a:srgbClr val="0000CC"/>
              </a:solidFill>
              <a:latin typeface="华文仿宋" panose="02010600040101010101" pitchFamily="2" charset="-122"/>
              <a:ea typeface="华文仿宋" panose="02010600040101010101" pitchFamily="2" charset="-122"/>
            </a:endParaRPr>
          </a:p>
          <a:p>
            <a:pPr marL="0" indent="0">
              <a:buNone/>
              <a:defRPr/>
            </a:pPr>
            <a:r>
              <a:rPr lang="en-US" altLang="zh-CN" sz="3800" dirty="0">
                <a:solidFill>
                  <a:srgbClr val="0000CC"/>
                </a:solidFill>
                <a:latin typeface="华文仿宋" panose="02010600040101010101" pitchFamily="2" charset="-122"/>
                <a:ea typeface="华文仿宋" panose="02010600040101010101" pitchFamily="2" charset="-122"/>
              </a:rPr>
              <a:t>        </a:t>
            </a:r>
            <a:r>
              <a:rPr lang="zh-CN" altLang="zh-CN" sz="3800" dirty="0">
                <a:solidFill>
                  <a:srgbClr val="0000CC"/>
                </a:solidFill>
                <a:latin typeface="华文仿宋" panose="02010600040101010101" pitchFamily="2" charset="-122"/>
                <a:ea typeface="华文仿宋" panose="02010600040101010101" pitchFamily="2" charset="-122"/>
              </a:rPr>
              <a:t>◇</a:t>
            </a:r>
            <a:r>
              <a:rPr lang="en-US" altLang="zh-CN" sz="3800" dirty="0">
                <a:solidFill>
                  <a:srgbClr val="0000CC"/>
                </a:solidFill>
                <a:latin typeface="Times New Roman" panose="02020603050405020304" pitchFamily="18" charset="0"/>
                <a:ea typeface="华文仿宋" panose="02010600040101010101" pitchFamily="2" charset="-122"/>
              </a:rPr>
              <a:t>1.3</a:t>
            </a:r>
            <a:r>
              <a:rPr lang="en-US" altLang="zh-CN" sz="3800" dirty="0">
                <a:solidFill>
                  <a:srgbClr val="0000CC"/>
                </a:solidFill>
                <a:latin typeface="华文仿宋" panose="02010600040101010101" pitchFamily="2" charset="-122"/>
                <a:ea typeface="华文仿宋" panose="02010600040101010101" pitchFamily="2" charset="-122"/>
              </a:rPr>
              <a:t> </a:t>
            </a:r>
            <a:r>
              <a:rPr lang="zh-CN" altLang="en-US" sz="3800" dirty="0">
                <a:solidFill>
                  <a:srgbClr val="0000CC"/>
                </a:solidFill>
                <a:latin typeface="华文仿宋" panose="02010600040101010101" pitchFamily="2" charset="-122"/>
                <a:ea typeface="华文仿宋" panose="02010600040101010101" pitchFamily="2" charset="-122"/>
              </a:rPr>
              <a:t>作为</a:t>
            </a:r>
            <a:r>
              <a:rPr lang="en-US" altLang="zh-CN" sz="3800" dirty="0">
                <a:solidFill>
                  <a:srgbClr val="0000CC"/>
                </a:solidFill>
                <a:latin typeface="华文仿宋" panose="02010600040101010101" pitchFamily="2" charset="-122"/>
                <a:ea typeface="华文仿宋" panose="02010600040101010101" pitchFamily="2" charset="-122"/>
              </a:rPr>
              <a:t>ADT</a:t>
            </a:r>
            <a:r>
              <a:rPr lang="zh-CN" altLang="en-US" sz="3800" dirty="0">
                <a:solidFill>
                  <a:srgbClr val="0000CC"/>
                </a:solidFill>
                <a:latin typeface="华文仿宋" panose="02010600040101010101" pitchFamily="2" charset="-122"/>
                <a:ea typeface="华文仿宋" panose="02010600040101010101" pitchFamily="2" charset="-122"/>
              </a:rPr>
              <a:t>的</a:t>
            </a:r>
            <a:r>
              <a:rPr lang="en-US" altLang="zh-CN" sz="3800" dirty="0">
                <a:solidFill>
                  <a:srgbClr val="0000CC"/>
                </a:solidFill>
                <a:latin typeface="华文仿宋" panose="02010600040101010101" pitchFamily="2" charset="-122"/>
                <a:ea typeface="华文仿宋" panose="02010600040101010101" pitchFamily="2" charset="-122"/>
              </a:rPr>
              <a:t>C++</a:t>
            </a:r>
            <a:r>
              <a:rPr lang="zh-CN" altLang="en-US" sz="3800" dirty="0">
                <a:solidFill>
                  <a:srgbClr val="0000CC"/>
                </a:solidFill>
                <a:latin typeface="华文仿宋" panose="02010600040101010101" pitchFamily="2" charset="-122"/>
                <a:ea typeface="华文仿宋" panose="02010600040101010101" pitchFamily="2" charset="-122"/>
              </a:rPr>
              <a:t>类</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3" name="Rectangle 43"/>
          <p:cNvSpPr>
            <a:spLocks noGrp="1" noChangeArrowheads="1"/>
          </p:cNvSpPr>
          <p:nvPr>
            <p:ph type="title"/>
          </p:nvPr>
        </p:nvSpPr>
        <p:spPr/>
        <p:txBody>
          <a:bodyPr>
            <a:normAutofit fontScale="90000"/>
          </a:bodyPr>
          <a:lstStyle/>
          <a:p>
            <a:r>
              <a:rPr lang="zh-CN" altLang="en-US" smtClean="0"/>
              <a:t>什么是数据结构</a:t>
            </a:r>
          </a:p>
        </p:txBody>
      </p:sp>
      <p:graphicFrame>
        <p:nvGraphicFramePr>
          <p:cNvPr id="187396" name="Group 4"/>
          <p:cNvGraphicFramePr>
            <a:graphicFrameLocks noGrp="1"/>
          </p:cNvGraphicFramePr>
          <p:nvPr>
            <p:ph idx="1"/>
            <p:extLst>
              <p:ext uri="{D42A27DB-BD31-4B8C-83A1-F6EECF244321}">
                <p14:modId xmlns:p14="http://schemas.microsoft.com/office/powerpoint/2010/main" val="2527010991"/>
              </p:ext>
            </p:extLst>
          </p:nvPr>
        </p:nvGraphicFramePr>
        <p:xfrm>
          <a:off x="5807968" y="1318737"/>
          <a:ext cx="5545832" cy="4054479"/>
        </p:xfrm>
        <a:graphic>
          <a:graphicData uri="http://schemas.openxmlformats.org/drawingml/2006/table">
            <a:tbl>
              <a:tblPr/>
              <a:tblGrid>
                <a:gridCol w="2772916">
                  <a:extLst>
                    <a:ext uri="{9D8B030D-6E8A-4147-A177-3AD203B41FA5}">
                      <a16:colId xmlns:a16="http://schemas.microsoft.com/office/drawing/2014/main" val="20000"/>
                    </a:ext>
                  </a:extLst>
                </a:gridCol>
                <a:gridCol w="2772916">
                  <a:extLst>
                    <a:ext uri="{9D8B030D-6E8A-4147-A177-3AD203B41FA5}">
                      <a16:colId xmlns:a16="http://schemas.microsoft.com/office/drawing/2014/main" val="20001"/>
                    </a:ext>
                  </a:extLst>
                </a:gridCol>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marL="252374" marR="2523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86</a:t>
                      </a:r>
                    </a:p>
                  </a:txBody>
                  <a:tcPr marL="252374" marR="25237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87395" name="Rectangle 3"/>
          <p:cNvSpPr>
            <a:spLocks noGrp="1" noChangeArrowheads="1"/>
          </p:cNvSpPr>
          <p:nvPr>
            <p:ph type="body" sz="half" idx="4294967295"/>
          </p:nvPr>
        </p:nvSpPr>
        <p:spPr>
          <a:xfrm>
            <a:off x="551259" y="1268760"/>
            <a:ext cx="4392613" cy="4530725"/>
          </a:xfrm>
        </p:spPr>
        <p:txBody>
          <a:bodyPr/>
          <a:lstStyle/>
          <a:p>
            <a:pPr>
              <a:defRPr/>
            </a:pPr>
            <a:r>
              <a:rPr lang="zh-CN" altLang="en-US" sz="2800" dirty="0">
                <a:solidFill>
                  <a:srgbClr val="6600CC"/>
                </a:solidFill>
              </a:rPr>
              <a:t>数据结构与程序的关系</a:t>
            </a:r>
          </a:p>
          <a:p>
            <a:pPr>
              <a:defRPr/>
            </a:pPr>
            <a:endParaRPr lang="zh-CN" altLang="en-US" b="1" dirty="0">
              <a:solidFill>
                <a:srgbClr val="6600CC"/>
              </a:solidFill>
            </a:endParaRPr>
          </a:p>
          <a:p>
            <a:pPr>
              <a:defRPr/>
            </a:pPr>
            <a:r>
              <a:rPr lang="zh-CN" altLang="en-US" sz="2400" dirty="0" smtClean="0">
                <a:solidFill>
                  <a:srgbClr val="000000"/>
                </a:solidFill>
              </a:rPr>
              <a:t>思考</a:t>
            </a:r>
            <a:endParaRPr lang="en-US" altLang="zh-CN" sz="2400" dirty="0" smtClean="0">
              <a:solidFill>
                <a:srgbClr val="000000"/>
              </a:solidFill>
            </a:endParaRPr>
          </a:p>
          <a:p>
            <a:pPr marL="0" indent="0">
              <a:lnSpc>
                <a:spcPct val="150000"/>
              </a:lnSpc>
              <a:buNone/>
              <a:defRPr/>
            </a:pPr>
            <a:r>
              <a:rPr lang="zh-CN" altLang="en-US" sz="2400" dirty="0" smtClean="0">
                <a:solidFill>
                  <a:srgbClr val="000000"/>
                </a:solidFill>
              </a:rPr>
              <a:t>右表</a:t>
            </a:r>
            <a:r>
              <a:rPr lang="zh-CN" altLang="en-US" sz="2400" dirty="0">
                <a:solidFill>
                  <a:srgbClr val="000000"/>
                </a:solidFill>
              </a:rPr>
              <a:t>是</a:t>
            </a:r>
            <a:r>
              <a:rPr lang="en-US" altLang="zh-CN" sz="2400" dirty="0">
                <a:solidFill>
                  <a:srgbClr val="000000"/>
                </a:solidFill>
              </a:rPr>
              <a:t>10</a:t>
            </a:r>
            <a:r>
              <a:rPr lang="zh-CN" altLang="en-US" sz="2400" dirty="0">
                <a:solidFill>
                  <a:srgbClr val="000000"/>
                </a:solidFill>
              </a:rPr>
              <a:t>次</a:t>
            </a:r>
            <a:r>
              <a:rPr lang="en-US" altLang="zh-CN" sz="2400" dirty="0" smtClean="0">
                <a:solidFill>
                  <a:srgbClr val="000000"/>
                </a:solidFill>
              </a:rPr>
              <a:t>C++</a:t>
            </a:r>
            <a:r>
              <a:rPr lang="zh-CN" altLang="en-US" sz="2400" dirty="0" smtClean="0">
                <a:solidFill>
                  <a:srgbClr val="000000"/>
                </a:solidFill>
              </a:rPr>
              <a:t>语言</a:t>
            </a:r>
            <a:r>
              <a:rPr lang="zh-CN" altLang="en-US" sz="2400" dirty="0">
                <a:solidFill>
                  <a:srgbClr val="000000"/>
                </a:solidFill>
              </a:rPr>
              <a:t>课程的测验成绩，请设计一个小程序计算这</a:t>
            </a:r>
            <a:r>
              <a:rPr lang="en-US" altLang="zh-CN" sz="2400" dirty="0">
                <a:solidFill>
                  <a:srgbClr val="000000"/>
                </a:solidFill>
              </a:rPr>
              <a:t>10</a:t>
            </a:r>
            <a:r>
              <a:rPr lang="zh-CN" altLang="en-US" sz="2400" dirty="0">
                <a:solidFill>
                  <a:srgbClr val="000000"/>
                </a:solidFill>
              </a:rPr>
              <a:t>次测验的总分和平均分。</a:t>
            </a:r>
          </a:p>
          <a:p>
            <a:pPr>
              <a:defRPr/>
            </a:pPr>
            <a:endParaRPr lang="en-US" altLang="zh-CN" sz="1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endParaRPr lang="zh-CN" altLang="en-US"/>
          </a:p>
        </p:txBody>
      </p:sp>
      <p:sp>
        <p:nvSpPr>
          <p:cNvPr id="188419" name="Rectangle 3"/>
          <p:cNvSpPr>
            <a:spLocks noGrp="1" noChangeArrowheads="1"/>
          </p:cNvSpPr>
          <p:nvPr>
            <p:ph idx="1"/>
          </p:nvPr>
        </p:nvSpPr>
        <p:spPr/>
        <p:txBody>
          <a:bodyPr>
            <a:noAutofit/>
          </a:bodyPr>
          <a:lstStyle/>
          <a:p>
            <a:pPr marL="0" indent="0">
              <a:lnSpc>
                <a:spcPct val="80000"/>
              </a:lnSpc>
              <a:buNone/>
              <a:defRPr/>
            </a:pPr>
            <a:r>
              <a:rPr lang="zh-CN" altLang="en-US" sz="1800" dirty="0">
                <a:solidFill>
                  <a:srgbClr val="000000"/>
                </a:solidFill>
              </a:rPr>
              <a:t>方法一</a:t>
            </a:r>
            <a:r>
              <a:rPr lang="en-US" altLang="zh-CN" sz="1800" dirty="0">
                <a:solidFill>
                  <a:srgbClr val="000000"/>
                </a:solidFill>
              </a:rPr>
              <a:t>:</a:t>
            </a:r>
          </a:p>
          <a:p>
            <a:pPr marL="0" indent="0">
              <a:lnSpc>
                <a:spcPct val="80000"/>
              </a:lnSpc>
              <a:buNone/>
              <a:defRPr/>
            </a:pPr>
            <a:endParaRPr lang="en-US" altLang="zh-CN" sz="1800" dirty="0">
              <a:solidFill>
                <a:srgbClr val="000000"/>
              </a:solidFill>
            </a:endParaRPr>
          </a:p>
          <a:p>
            <a:pPr marL="0" indent="0">
              <a:lnSpc>
                <a:spcPct val="80000"/>
              </a:lnSpc>
              <a:buNone/>
              <a:defRPr/>
            </a:pPr>
            <a:r>
              <a:rPr lang="fr-FR" altLang="zh-CN" sz="1800" dirty="0">
                <a:solidFill>
                  <a:srgbClr val="000000"/>
                </a:solidFill>
              </a:rPr>
              <a:t>void main()</a:t>
            </a:r>
          </a:p>
          <a:p>
            <a:pPr marL="0" indent="0">
              <a:lnSpc>
                <a:spcPct val="80000"/>
              </a:lnSpc>
              <a:buNone/>
              <a:defRPr/>
            </a:pPr>
            <a:r>
              <a:rPr lang="fr-FR" altLang="zh-CN" sz="1800" dirty="0">
                <a:solidFill>
                  <a:srgbClr val="000000"/>
                </a:solidFill>
              </a:rPr>
              <a:t>{</a:t>
            </a:r>
          </a:p>
          <a:p>
            <a:pPr marL="0" indent="0">
              <a:lnSpc>
                <a:spcPct val="80000"/>
              </a:lnSpc>
              <a:buNone/>
              <a:defRPr/>
            </a:pPr>
            <a:r>
              <a:rPr lang="fr-FR" altLang="zh-CN" sz="1800" dirty="0">
                <a:solidFill>
                  <a:srgbClr val="000000"/>
                </a:solidFill>
              </a:rPr>
              <a:t>  int t1,t2,t3,t4,t5,t6,t7,t8,t9,t10;</a:t>
            </a:r>
          </a:p>
          <a:p>
            <a:pPr marL="0" indent="0">
              <a:lnSpc>
                <a:spcPct val="80000"/>
              </a:lnSpc>
              <a:buNone/>
              <a:defRPr/>
            </a:pPr>
            <a:r>
              <a:rPr lang="fr-FR" altLang="zh-CN" sz="1800" dirty="0">
                <a:solidFill>
                  <a:srgbClr val="000000"/>
                </a:solidFill>
              </a:rPr>
              <a:t>  int sum;</a:t>
            </a:r>
          </a:p>
          <a:p>
            <a:pPr marL="0" indent="0">
              <a:lnSpc>
                <a:spcPct val="80000"/>
              </a:lnSpc>
              <a:buNone/>
              <a:defRPr/>
            </a:pPr>
            <a:r>
              <a:rPr lang="fr-FR" altLang="zh-CN" sz="1800" dirty="0">
                <a:solidFill>
                  <a:srgbClr val="000000"/>
                </a:solidFill>
              </a:rPr>
              <a:t>  int average;</a:t>
            </a:r>
          </a:p>
          <a:p>
            <a:pPr marL="0" indent="0">
              <a:lnSpc>
                <a:spcPct val="80000"/>
              </a:lnSpc>
              <a:buNone/>
              <a:defRPr/>
            </a:pPr>
            <a:r>
              <a:rPr lang="fr-FR" altLang="zh-CN" sz="1800" dirty="0">
                <a:solidFill>
                  <a:srgbClr val="000000"/>
                </a:solidFill>
              </a:rPr>
              <a:t>  </a:t>
            </a:r>
            <a:r>
              <a:rPr lang="fr-FR" altLang="zh-CN" sz="1800" dirty="0" smtClean="0">
                <a:solidFill>
                  <a:srgbClr val="000000"/>
                </a:solidFill>
              </a:rPr>
              <a:t>t1=80;</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t2=90;</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t3=75;</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t4=79;</a:t>
            </a:r>
            <a:endParaRPr lang="fr-FR" altLang="zh-CN" sz="1800" dirty="0">
              <a:solidFill>
                <a:srgbClr val="000000"/>
              </a:solidFill>
            </a:endParaRPr>
          </a:p>
          <a:p>
            <a:pPr marL="0" indent="0">
              <a:lnSpc>
                <a:spcPct val="80000"/>
              </a:lnSpc>
              <a:buNone/>
              <a:defRPr/>
            </a:pPr>
            <a:r>
              <a:rPr lang="fr-FR" altLang="zh-CN" sz="1800" dirty="0">
                <a:solidFill>
                  <a:srgbClr val="000000"/>
                </a:solidFill>
              </a:rPr>
              <a:t>  </a:t>
            </a:r>
            <a:r>
              <a:rPr lang="fr-FR" altLang="zh-CN" sz="1800" dirty="0" smtClean="0">
                <a:solidFill>
                  <a:srgbClr val="000000"/>
                </a:solidFill>
              </a:rPr>
              <a:t>t5=99;</a:t>
            </a:r>
            <a:endParaRPr lang="fr-FR" altLang="zh-CN" sz="1800" dirty="0">
              <a:solidFill>
                <a:srgbClr val="000000"/>
              </a:solidFill>
            </a:endParaRPr>
          </a:p>
          <a:p>
            <a:pPr marL="0" indent="0">
              <a:lnSpc>
                <a:spcPct val="80000"/>
              </a:lnSpc>
              <a:buNone/>
              <a:defRPr/>
            </a:pPr>
            <a:r>
              <a:rPr lang="fr-FR" altLang="zh-CN" sz="1800" dirty="0" smtClean="0">
                <a:solidFill>
                  <a:srgbClr val="000000"/>
                </a:solidFill>
              </a:rPr>
              <a:t>  .....</a:t>
            </a:r>
            <a:endParaRPr lang="fr-FR" altLang="zh-CN" sz="1800" dirty="0">
              <a:solidFill>
                <a:srgbClr val="000000"/>
              </a:solidFill>
            </a:endParaRPr>
          </a:p>
          <a:p>
            <a:pPr marL="0" indent="0">
              <a:lnSpc>
                <a:spcPct val="80000"/>
              </a:lnSpc>
              <a:buNone/>
              <a:defRPr/>
            </a:pPr>
            <a:r>
              <a:rPr lang="fr-FR" altLang="zh-CN" sz="1800" dirty="0">
                <a:solidFill>
                  <a:srgbClr val="000000"/>
                </a:solidFill>
              </a:rPr>
              <a:t>  sum=t1+.....t10;</a:t>
            </a:r>
          </a:p>
          <a:p>
            <a:pPr marL="0" indent="0">
              <a:lnSpc>
                <a:spcPct val="80000"/>
              </a:lnSpc>
              <a:buNone/>
              <a:defRPr/>
            </a:pPr>
            <a:r>
              <a:rPr lang="fr-FR" altLang="zh-CN" sz="1800" dirty="0">
                <a:solidFill>
                  <a:srgbClr val="000000"/>
                </a:solidFill>
              </a:rPr>
              <a:t>  average=sum/10;</a:t>
            </a:r>
          </a:p>
          <a:p>
            <a:pPr marL="0" indent="0">
              <a:lnSpc>
                <a:spcPct val="80000"/>
              </a:lnSpc>
              <a:buNone/>
              <a:defRPr/>
            </a:pPr>
            <a:r>
              <a:rPr lang="fr-FR" altLang="zh-CN" sz="1800" dirty="0">
                <a:solidFill>
                  <a:srgbClr val="000000"/>
                </a:solidFill>
              </a:rPr>
              <a:t>}</a:t>
            </a:r>
            <a:endParaRPr lang="en-US" altLang="zh-CN" sz="1800" dirty="0">
              <a:solidFill>
                <a:srgbClr val="000000"/>
              </a:solidFill>
            </a:endParaRPr>
          </a:p>
        </p:txBody>
      </p:sp>
      <p:sp>
        <p:nvSpPr>
          <p:cNvPr id="3" name="内容占位符 2"/>
          <p:cNvSpPr>
            <a:spLocks noGrp="1"/>
          </p:cNvSpPr>
          <p:nvPr>
            <p:ph sz="half" idx="4294967295"/>
          </p:nvPr>
        </p:nvSpPr>
        <p:spPr>
          <a:xfrm>
            <a:off x="8190656" y="983778"/>
            <a:ext cx="3810000" cy="4114800"/>
          </a:xfrm>
        </p:spPr>
        <p:txBody>
          <a:bodyPr>
            <a:noAutofit/>
          </a:bodyPr>
          <a:lstStyle/>
          <a:p>
            <a:pPr marL="0" indent="0">
              <a:buNone/>
              <a:defRPr/>
            </a:pPr>
            <a:r>
              <a:rPr lang="zh-CN" altLang="en-US" sz="1800" dirty="0">
                <a:solidFill>
                  <a:srgbClr val="000000"/>
                </a:solidFill>
              </a:rPr>
              <a:t>方法二</a:t>
            </a:r>
            <a:r>
              <a:rPr lang="en-US" altLang="zh-CN" sz="1800" dirty="0">
                <a:solidFill>
                  <a:srgbClr val="000000"/>
                </a:solidFill>
              </a:rPr>
              <a:t>:</a:t>
            </a:r>
          </a:p>
          <a:p>
            <a:pPr marL="0" indent="0">
              <a:buNone/>
              <a:defRPr/>
            </a:pPr>
            <a:endParaRPr lang="en-US" altLang="zh-CN" sz="1800" dirty="0">
              <a:solidFill>
                <a:srgbClr val="000000"/>
              </a:solidFill>
            </a:endParaRPr>
          </a:p>
          <a:p>
            <a:pPr marL="0" indent="0">
              <a:buNone/>
              <a:defRPr/>
            </a:pPr>
            <a:r>
              <a:rPr lang="en-US" altLang="zh-CN" sz="1800" dirty="0">
                <a:solidFill>
                  <a:srgbClr val="000000"/>
                </a:solidFill>
              </a:rPr>
              <a:t>void main()</a:t>
            </a:r>
          </a:p>
          <a:p>
            <a:pPr marL="0" indent="0">
              <a:buNone/>
              <a:defRPr/>
            </a:pPr>
            <a:r>
              <a:rPr lang="en-US" altLang="zh-CN" sz="1800" dirty="0">
                <a:solidFill>
                  <a:srgbClr val="000000"/>
                </a:solidFill>
              </a:rPr>
              <a:t>{</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t[10]={80,........};</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sum;</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average;</a:t>
            </a:r>
          </a:p>
          <a:p>
            <a:pPr marL="0" indent="0">
              <a:buNone/>
              <a:defRPr/>
            </a:pPr>
            <a:r>
              <a:rPr lang="en-US" altLang="zh-CN" sz="1800" dirty="0">
                <a:solidFill>
                  <a:srgbClr val="000000"/>
                </a:solidFill>
              </a:rPr>
              <a:t>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sum=0;</a:t>
            </a:r>
          </a:p>
          <a:p>
            <a:pPr marL="0" indent="0">
              <a:buNone/>
              <a:defRPr/>
            </a:pPr>
            <a:r>
              <a:rPr lang="en-US" altLang="zh-CN" sz="1800" dirty="0">
                <a:solidFill>
                  <a:srgbClr val="000000"/>
                </a:solidFill>
              </a:rPr>
              <a:t>  for (</a:t>
            </a:r>
            <a:r>
              <a:rPr lang="en-US" altLang="zh-CN" sz="1800" dirty="0" err="1">
                <a:solidFill>
                  <a:srgbClr val="000000"/>
                </a:solidFill>
              </a:rPr>
              <a:t>i</a:t>
            </a:r>
            <a:r>
              <a:rPr lang="en-US" altLang="zh-CN" sz="1800" dirty="0">
                <a:solidFill>
                  <a:srgbClr val="000000"/>
                </a:solidFill>
              </a:rPr>
              <a:t>=0;i&lt;10;i++)</a:t>
            </a:r>
          </a:p>
          <a:p>
            <a:pPr marL="0" indent="0">
              <a:buNone/>
              <a:defRPr/>
            </a:pPr>
            <a:r>
              <a:rPr lang="en-US" altLang="zh-CN" sz="1800" dirty="0">
                <a:solidFill>
                  <a:srgbClr val="000000"/>
                </a:solidFill>
              </a:rPr>
              <a:t>   sum+=t[</a:t>
            </a:r>
            <a:r>
              <a:rPr lang="en-US" altLang="zh-CN" sz="1800" dirty="0" err="1">
                <a:solidFill>
                  <a:srgbClr val="000000"/>
                </a:solidFill>
              </a:rPr>
              <a:t>i</a:t>
            </a:r>
            <a:r>
              <a:rPr lang="en-US" altLang="zh-CN" sz="1800" dirty="0">
                <a:solidFill>
                  <a:srgbClr val="000000"/>
                </a:solidFill>
              </a:rPr>
              <a:t>];</a:t>
            </a:r>
          </a:p>
          <a:p>
            <a:pPr marL="0" indent="0">
              <a:buNone/>
              <a:defRPr/>
            </a:pPr>
            <a:r>
              <a:rPr lang="en-US" altLang="zh-CN" sz="1800" dirty="0">
                <a:solidFill>
                  <a:srgbClr val="000000"/>
                </a:solidFill>
              </a:rPr>
              <a:t>  average=sum/10;</a:t>
            </a:r>
          </a:p>
          <a:p>
            <a:pPr marL="0" indent="0">
              <a:buNone/>
              <a:defRPr/>
            </a:pPr>
            <a:r>
              <a:rPr lang="en-US" altLang="zh-CN" sz="1800" dirty="0">
                <a:solidFill>
                  <a:srgbClr val="000000"/>
                </a:solidFill>
              </a:rPr>
              <a:t>}</a:t>
            </a:r>
          </a:p>
          <a:p>
            <a:pPr marL="0" indent="0">
              <a:buNone/>
            </a:pPr>
            <a:endParaRPr lang="zh-CN" altLang="en-US" sz="1800" dirty="0"/>
          </a:p>
        </p:txBody>
      </p:sp>
      <p:cxnSp>
        <p:nvCxnSpPr>
          <p:cNvPr id="6" name="直接连接符 5"/>
          <p:cNvCxnSpPr/>
          <p:nvPr/>
        </p:nvCxnSpPr>
        <p:spPr>
          <a:xfrm>
            <a:off x="5735960" y="1124744"/>
            <a:ext cx="0" cy="5544616"/>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792" y="2060848"/>
            <a:ext cx="3216086" cy="1323439"/>
          </a:xfrm>
          <a:prstGeom prst="rect">
            <a:avLst/>
          </a:prstGeom>
          <a:solidFill>
            <a:schemeClr val="bg1"/>
          </a:solidFill>
        </p:spPr>
        <p:txBody>
          <a:bodyPr wrap="square">
            <a:spAutoFit/>
          </a:bodyPr>
          <a:lstStyle/>
          <a:p>
            <a:pPr>
              <a:defRPr/>
            </a:pPr>
            <a:r>
              <a:rPr lang="zh-CN" altLang="en-US" dirty="0">
                <a:solidFill>
                  <a:srgbClr val="FF0000"/>
                </a:solidFill>
                <a:latin typeface="+mn-ea"/>
              </a:rPr>
              <a:t>哪种方法好</a:t>
            </a:r>
            <a:r>
              <a:rPr lang="en-US" altLang="zh-CN" dirty="0">
                <a:solidFill>
                  <a:srgbClr val="FF0000"/>
                </a:solidFill>
                <a:latin typeface="+mn-ea"/>
              </a:rPr>
              <a:t>?</a:t>
            </a:r>
          </a:p>
          <a:p>
            <a:pPr>
              <a:defRPr/>
            </a:pPr>
            <a:r>
              <a:rPr lang="zh-CN" altLang="en-US" dirty="0">
                <a:solidFill>
                  <a:srgbClr val="FF0000"/>
                </a:solidFill>
                <a:latin typeface="+mn-ea"/>
              </a:rPr>
              <a:t>为什么</a:t>
            </a:r>
            <a:r>
              <a:rPr lang="en-US" altLang="zh-CN" dirty="0">
                <a:solidFill>
                  <a:srgbClr val="FF0000"/>
                </a:solidFill>
                <a:latin typeface="+mn-ea"/>
              </a:rPr>
              <a:t>?</a:t>
            </a:r>
          </a:p>
        </p:txBody>
      </p:sp>
      <p:sp>
        <p:nvSpPr>
          <p:cNvPr id="7" name="Text Box 4"/>
          <p:cNvSpPr txBox="1">
            <a:spLocks noChangeArrowheads="1"/>
          </p:cNvSpPr>
          <p:nvPr/>
        </p:nvSpPr>
        <p:spPr bwMode="auto">
          <a:xfrm>
            <a:off x="3475923" y="3703091"/>
            <a:ext cx="4520074" cy="1930337"/>
          </a:xfrm>
          <a:prstGeom prst="rect">
            <a:avLst/>
          </a:prstGeom>
          <a:solidFill>
            <a:schemeClr val="bg1">
              <a:lumMod val="95000"/>
            </a:schemeClr>
          </a:solidFill>
          <a:ln>
            <a:noFill/>
          </a:ln>
          <a:effectLs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nSpc>
                <a:spcPct val="150000"/>
              </a:lnSpc>
              <a:spcBef>
                <a:spcPct val="0"/>
              </a:spcBef>
              <a:buClrTx/>
              <a:buSzTx/>
              <a:buFontTx/>
              <a:buNone/>
            </a:pPr>
            <a:r>
              <a:rPr lang="zh-CN" altLang="en-US" sz="2800" dirty="0">
                <a:latin typeface="+mn-ea"/>
                <a:ea typeface="+mn-ea"/>
              </a:rPr>
              <a:t>如何</a:t>
            </a:r>
            <a:r>
              <a:rPr lang="zh-CN" altLang="en-US" sz="2800" u="sng" dirty="0">
                <a:solidFill>
                  <a:srgbClr val="0000FF"/>
                </a:solidFill>
                <a:latin typeface="+mn-ea"/>
                <a:ea typeface="+mn-ea"/>
              </a:rPr>
              <a:t>选择最佳的数据结构来解决程序问题</a:t>
            </a:r>
            <a:r>
              <a:rPr lang="zh-CN" altLang="en-US" sz="2800" dirty="0">
                <a:latin typeface="+mn-ea"/>
                <a:ea typeface="+mn-ea"/>
              </a:rPr>
              <a:t>是为什么需要学习数据结构的重要</a:t>
            </a:r>
            <a:r>
              <a:rPr lang="zh-CN" altLang="en-US" sz="2800" dirty="0" smtClean="0">
                <a:latin typeface="+mn-ea"/>
                <a:ea typeface="+mn-ea"/>
              </a:rPr>
              <a:t>原因</a:t>
            </a:r>
            <a:r>
              <a:rPr lang="en-US" altLang="zh-CN" sz="2800" dirty="0" smtClean="0">
                <a:latin typeface="+mn-ea"/>
                <a:ea typeface="+mn-ea"/>
              </a:rPr>
              <a:t>!</a:t>
            </a:r>
            <a:endParaRPr lang="zh-CN" altLang="en-US" sz="2800" dirty="0">
              <a:solidFill>
                <a:srgbClr val="FF0066"/>
              </a:solidFill>
              <a:latin typeface="+mn-ea"/>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什么是</a:t>
            </a:r>
            <a:r>
              <a:rPr lang="zh-CN" altLang="en-US" dirty="0" smtClean="0"/>
              <a:t>数据结构</a:t>
            </a:r>
            <a:endParaRPr lang="zh-CN" altLang="en-US" dirty="0"/>
          </a:p>
        </p:txBody>
      </p:sp>
      <p:sp>
        <p:nvSpPr>
          <p:cNvPr id="202755" name="Rectangle 3"/>
          <p:cNvSpPr>
            <a:spLocks noGrp="1" noChangeArrowheads="1"/>
          </p:cNvSpPr>
          <p:nvPr>
            <p:ph idx="1"/>
          </p:nvPr>
        </p:nvSpPr>
        <p:spPr>
          <a:xfrm>
            <a:off x="838200" y="1268760"/>
            <a:ext cx="10515600" cy="4908203"/>
          </a:xfrm>
        </p:spPr>
        <p:txBody>
          <a:bodyPr/>
          <a:lstStyle/>
          <a:p>
            <a:pPr>
              <a:lnSpc>
                <a:spcPct val="90000"/>
              </a:lnSpc>
              <a:buFont typeface="Wingdings" panose="05000000000000000000" pitchFamily="2" charset="2"/>
              <a:buNone/>
              <a:defRPr/>
            </a:pPr>
            <a:r>
              <a:rPr lang="zh-CN" altLang="en-US" sz="2600" dirty="0"/>
              <a:t>     </a:t>
            </a:r>
            <a:r>
              <a:rPr lang="zh-CN" b="1" dirty="0">
                <a:latin typeface="楷体" panose="02010609060101010101" pitchFamily="49" charset="-122"/>
                <a:ea typeface="楷体" panose="02010609060101010101" pitchFamily="49" charset="-122"/>
                <a:cs typeface="+mn-cs"/>
              </a:rPr>
              <a:t>数据结构示例</a:t>
            </a:r>
            <a:r>
              <a:rPr lang="en-US" altLang="zh-CN" b="1" dirty="0">
                <a:latin typeface="Times New Roman" panose="02020603050405020304" pitchFamily="18" charset="0"/>
                <a:ea typeface="楷体" panose="02010609060101010101" pitchFamily="49" charset="-122"/>
                <a:cs typeface="+mn-cs"/>
              </a:rPr>
              <a:t>A</a:t>
            </a:r>
            <a:r>
              <a:rPr lang="en-US" altLang="zh-CN" b="1" dirty="0">
                <a:latin typeface="楷体" panose="02010609060101010101" pitchFamily="49" charset="-122"/>
                <a:ea typeface="楷体" panose="02010609060101010101" pitchFamily="49" charset="-122"/>
                <a:cs typeface="+mn-cs"/>
              </a:rPr>
              <a:t>—— </a:t>
            </a:r>
            <a:r>
              <a:rPr lang="zh-CN" b="1" dirty="0">
                <a:latin typeface="楷体" panose="02010609060101010101" pitchFamily="49" charset="-122"/>
                <a:ea typeface="楷体" panose="02010609060101010101" pitchFamily="49" charset="-122"/>
                <a:cs typeface="+mn-cs"/>
              </a:rPr>
              <a:t>线性表</a:t>
            </a:r>
            <a:endParaRPr lang="zh-CN" altLang="en-US" dirty="0">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2895603" y="3048004"/>
          <a:ext cx="6530976" cy="2590801"/>
        </p:xfrm>
        <a:graphic>
          <a:graphicData uri="http://schemas.openxmlformats.org/drawingml/2006/table">
            <a:tbl>
              <a:tblPr/>
              <a:tblGrid>
                <a:gridCol w="2587625">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432051">
                  <a:extLst>
                    <a:ext uri="{9D8B030D-6E8A-4147-A177-3AD203B41FA5}">
                      <a16:colId xmlns:a16="http://schemas.microsoft.com/office/drawing/2014/main" val="20002"/>
                    </a:ext>
                  </a:extLst>
                </a:gridCol>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7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8877"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zh-CN" sz="3400">
                <a:latin typeface="楷体" panose="02010609060101010101" pitchFamily="49" charset="-122"/>
                <a:ea typeface="楷体" panose="02010609060101010101" pitchFamily="49" charset="-122"/>
              </a:rPr>
              <a:t>数据结构示例</a:t>
            </a:r>
            <a:r>
              <a:rPr lang="en-US" altLang="zh-CN" sz="3400">
                <a:latin typeface="Times New Roman" panose="02020603050405020304" pitchFamily="18" charset="0"/>
                <a:ea typeface="楷体" panose="02010609060101010101" pitchFamily="49" charset="-122"/>
              </a:rPr>
              <a:t>B</a:t>
            </a:r>
            <a:r>
              <a:rPr lang="en-US" altLang="zh-CN" sz="3400">
                <a:latin typeface="楷体" panose="02010609060101010101" pitchFamily="49" charset="-122"/>
                <a:ea typeface="楷体" panose="02010609060101010101" pitchFamily="49" charset="-122"/>
              </a:rPr>
              <a:t>——</a:t>
            </a:r>
            <a:r>
              <a:rPr lang="zh-CN" altLang="zh-CN" sz="3400">
                <a:latin typeface="楷体" panose="02010609060101010101" pitchFamily="49" charset="-122"/>
                <a:ea typeface="楷体" panose="02010609060101010101" pitchFamily="49" charset="-122"/>
              </a:rPr>
              <a:t>树</a:t>
            </a:r>
          </a:p>
        </p:txBody>
      </p:sp>
      <p:sp>
        <p:nvSpPr>
          <p:cNvPr id="2" name="内容占位符 1"/>
          <p:cNvSpPr>
            <a:spLocks noGrp="1"/>
          </p:cNvSpPr>
          <p:nvPr>
            <p:ph idx="1"/>
          </p:nvPr>
        </p:nvSpPr>
        <p:spPr/>
        <p:txBody>
          <a:bodyPr/>
          <a:lstStyle/>
          <a:p>
            <a:endParaRPr lang="zh-CN" altLang="en-US"/>
          </a:p>
        </p:txBody>
      </p:sp>
      <p:grpSp>
        <p:nvGrpSpPr>
          <p:cNvPr id="203779" name="Group 3"/>
          <p:cNvGrpSpPr>
            <a:grpSpLocks/>
          </p:cNvGrpSpPr>
          <p:nvPr/>
        </p:nvGrpSpPr>
        <p:grpSpPr bwMode="auto">
          <a:xfrm>
            <a:off x="4064003" y="2398717"/>
            <a:ext cx="1555751" cy="542037"/>
            <a:chOff x="0" y="0"/>
            <a:chExt cx="816" cy="277"/>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2640017" y="2932115"/>
            <a:ext cx="4135437" cy="1061975"/>
            <a:chOff x="-81" y="0"/>
            <a:chExt cx="2411" cy="544"/>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63"/>
              <a:chOff x="-81" y="-59"/>
              <a:chExt cx="816" cy="363"/>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250"/>
              <a:chOff x="14" y="37"/>
              <a:chExt cx="816" cy="250"/>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63"/>
              <a:chOff x="-22" y="-59"/>
              <a:chExt cx="816" cy="363"/>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1847855" y="3922714"/>
            <a:ext cx="2982913" cy="1149550"/>
            <a:chOff x="-93" y="0"/>
            <a:chExt cx="1739" cy="711"/>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438"/>
              <a:chOff x="-93" y="-100"/>
              <a:chExt cx="816" cy="438"/>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438"/>
              <a:chOff x="-34" y="-100"/>
              <a:chExt cx="816" cy="438"/>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03389" y="4989517"/>
            <a:ext cx="2132012" cy="1036967"/>
            <a:chOff x="0" y="0"/>
            <a:chExt cx="3358" cy="1634"/>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00"/>
              <a:chOff x="0" y="0"/>
              <a:chExt cx="816" cy="277"/>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649416" y="174630"/>
            <a:ext cx="6102351"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200" dirty="0">
              <a:solidFill>
                <a:schemeClr val="tx2"/>
              </a:solidFill>
              <a:latin typeface="Garamond" panose="02020404030301010803" pitchFamily="18" charset="0"/>
              <a:ea typeface="宋体" panose="02010600030101010101" pitchFamily="2" charset="-122"/>
            </a:endParaRP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6727" y="2132017"/>
            <a:ext cx="3817939"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normAutofit fontScale="90000"/>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6591" y="2420888"/>
            <a:ext cx="1998663" cy="130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3852868" y="2881263"/>
            <a:ext cx="432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979" y="3645024"/>
            <a:ext cx="1484313" cy="165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3860804" y="3757735"/>
            <a:ext cx="60483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a:t>
            </a:r>
            <a:r>
              <a:rPr lang="zh-CN" altLang="en-US" sz="1600"/>
              <a:t>作用</a:t>
            </a:r>
            <a:r>
              <a:rPr lang="zh-CN" altLang="en-US" sz="1600" smtClean="0"/>
              <a:t>！</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8467" y="813768"/>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5691" y="816943"/>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5929" y="816943"/>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51" y="816943"/>
            <a:ext cx="1862139"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0204" y="575643"/>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Picture 2" descr="Image result for 黄仁勋"/>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954" y="5213792"/>
            <a:ext cx="1964847" cy="138356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4"/>
          <p:cNvSpPr txBox="1">
            <a:spLocks noChangeArrowheads="1"/>
          </p:cNvSpPr>
          <p:nvPr/>
        </p:nvSpPr>
        <p:spPr bwMode="auto">
          <a:xfrm>
            <a:off x="3878332" y="5623819"/>
            <a:ext cx="4321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solidFill>
                  <a:srgbClr val="FF0000"/>
                </a:solidFill>
              </a:rPr>
              <a:t>别让孩子学计算机了</a:t>
            </a:r>
            <a:r>
              <a:rPr lang="zh-CN" altLang="en-US" sz="1600" smtClean="0">
                <a:solidFill>
                  <a:srgbClr val="FF0000"/>
                </a:solidFill>
              </a:rPr>
              <a:t>！世界</a:t>
            </a:r>
            <a:r>
              <a:rPr lang="zh-CN" altLang="en-US" sz="1600">
                <a:solidFill>
                  <a:srgbClr val="FF0000"/>
                </a:solidFill>
              </a:rPr>
              <a:t>上的每个人现在都是</a:t>
            </a:r>
            <a:r>
              <a:rPr lang="zh-CN" altLang="en-US" sz="1600" smtClean="0">
                <a:solidFill>
                  <a:srgbClr val="FF0000"/>
                </a:solidFill>
              </a:rPr>
              <a:t>程序员。</a:t>
            </a:r>
            <a:endParaRPr lang="zh-CN" altLang="en-US" sz="1600" b="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29309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zh-CN" altLang="en-US" sz="3600" dirty="0" smtClean="0">
                <a:solidFill>
                  <a:schemeClr val="hlink"/>
                </a:solidFill>
                <a:latin typeface="黑体" panose="02010609060101010101" pitchFamily="49" charset="-122"/>
                <a:ea typeface="黑体" panose="02010609060101010101" pitchFamily="49" charset="-122"/>
              </a:rPr>
              <a:t>数据结构</a:t>
            </a:r>
            <a:r>
              <a:rPr lang="zh-CN" altLang="en-US" sz="3600" dirty="0">
                <a:solidFill>
                  <a:schemeClr val="hlink"/>
                </a:solidFill>
                <a:latin typeface="黑体" panose="02010609060101010101" pitchFamily="49" charset="-122"/>
                <a:ea typeface="黑体" panose="02010609060101010101" pitchFamily="49" charset="-122"/>
              </a:rPr>
              <a:t>的概念</a:t>
            </a:r>
          </a:p>
        </p:txBody>
      </p:sp>
      <p:sp>
        <p:nvSpPr>
          <p:cNvPr id="80898" name="Rectangle 2"/>
          <p:cNvSpPr>
            <a:spLocks noGrp="1" noChangeArrowheads="1"/>
          </p:cNvSpPr>
          <p:nvPr>
            <p:ph idx="1"/>
          </p:nvPr>
        </p:nvSpPr>
        <p:spPr>
          <a:xfrm>
            <a:off x="838200" y="983778"/>
            <a:ext cx="11018440" cy="5193185"/>
          </a:xfrm>
        </p:spPr>
        <p:txBody>
          <a:bodyPr>
            <a:normAutofit lnSpcReduction="10000"/>
          </a:bodyPr>
          <a:lstStyle/>
          <a:p>
            <a:pPr eaLnBrk="1" hangingPunct="1">
              <a:lnSpc>
                <a:spcPct val="130000"/>
              </a:lnSpc>
              <a:buClr>
                <a:schemeClr val="tx1"/>
              </a:buClr>
              <a:buFont typeface="Wingdings" panose="05000000000000000000" pitchFamily="2" charset="2"/>
              <a:buNone/>
            </a:pPr>
            <a:r>
              <a:rPr lang="zh-CN" altLang="en-US" sz="2800" dirty="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a:t>
            </a:r>
            <a:r>
              <a:rPr lang="zh-CN" altLang="en-US" sz="2800">
                <a:latin typeface="Times New Roman" panose="02020603050405020304" pitchFamily="18" charset="0"/>
                <a:cs typeface="Times New Roman" panose="02020603050405020304" pitchFamily="18" charset="0"/>
              </a:rPr>
              <a:t>的</a:t>
            </a:r>
            <a:r>
              <a:rPr lang="zh-CN" altLang="en-US" sz="2800" smtClean="0">
                <a:solidFill>
                  <a:srgbClr val="0000CC"/>
                </a:solidFill>
                <a:latin typeface="Times New Roman" panose="02020603050405020304" pitchFamily="18" charset="0"/>
                <a:cs typeface="Times New Roman" panose="02020603050405020304" pitchFamily="18" charset="0"/>
              </a:rPr>
              <a:t>策略</a:t>
            </a:r>
            <a:r>
              <a:rPr lang="zh-CN" altLang="en-US" sz="2800" smtClean="0">
                <a:latin typeface="Times New Roman" panose="02020603050405020304" pitchFamily="18" charset="0"/>
                <a:cs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1.</a:t>
            </a:r>
            <a:r>
              <a:rPr lang="zh-CN" altLang="en-US" sz="2800" smtClean="0">
                <a:latin typeface="Times New Roman" panose="02020603050405020304" pitchFamily="18" charset="0"/>
                <a:cs typeface="Times New Roman" panose="02020603050405020304" pitchFamily="18" charset="0"/>
              </a:rPr>
              <a:t>数值计算问题；</a:t>
            </a:r>
            <a:r>
              <a:rPr lang="en-US" altLang="zh-CN" sz="2800" smtClean="0">
                <a:latin typeface="Times New Roman" panose="02020603050405020304" pitchFamily="18" charset="0"/>
                <a:cs typeface="Times New Roman" panose="02020603050405020304" pitchFamily="18" charset="0"/>
              </a:rPr>
              <a:t>2.</a:t>
            </a:r>
            <a:r>
              <a:rPr lang="zh-CN" altLang="en-US" sz="2800" smtClean="0">
                <a:latin typeface="Times New Roman" panose="02020603050405020304" pitchFamily="18" charset="0"/>
                <a:cs typeface="Times New Roman" panose="02020603050405020304" pitchFamily="18" charset="0"/>
              </a:rPr>
              <a:t>非数值计算问题）</a:t>
            </a:r>
            <a:endParaRPr lang="zh-CN" altLang="en-US"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zh-CN" altLang="en-US" sz="2800" dirty="0">
              <a:latin typeface="Times New Roman" panose="02020603050405020304" pitchFamily="18" charset="0"/>
              <a:cs typeface="Times New Roman" panose="02020603050405020304" pitchFamily="18" charset="0"/>
            </a:endParaRP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2132856"/>
            <a:ext cx="2016224" cy="271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2812" y="1079116"/>
            <a:ext cx="1632871" cy="1413780"/>
          </a:xfrm>
          <a:prstGeom prst="rect">
            <a:avLst/>
          </a:prstGeom>
        </p:spPr>
      </p:pic>
      <p:sp>
        <p:nvSpPr>
          <p:cNvPr id="2" name="标题 1"/>
          <p:cNvSpPr>
            <a:spLocks noGrp="1"/>
          </p:cNvSpPr>
          <p:nvPr>
            <p:ph type="title"/>
          </p:nvPr>
        </p:nvSpPr>
        <p:spPr/>
        <p:txBody>
          <a:bodyPr>
            <a:normAutofit fontScale="90000"/>
          </a:bodyPr>
          <a:lstStyle/>
          <a:p>
            <a:r>
              <a:rPr lang="zh-CN" altLang="en-US" smtClean="0"/>
              <a:t>数据结构的通俗理解</a:t>
            </a:r>
            <a:endParaRPr lang="zh-CN" altLang="en-US"/>
          </a:p>
        </p:txBody>
      </p:sp>
      <p:sp>
        <p:nvSpPr>
          <p:cNvPr id="3" name="内容占位符 2"/>
          <p:cNvSpPr>
            <a:spLocks noGrp="1"/>
          </p:cNvSpPr>
          <p:nvPr>
            <p:ph idx="1"/>
          </p:nvPr>
        </p:nvSpPr>
        <p:spPr>
          <a:xfrm>
            <a:off x="838200" y="1185093"/>
            <a:ext cx="10515600" cy="4980211"/>
          </a:xfrm>
        </p:spPr>
        <p:txBody>
          <a:bodyPr>
            <a:noAutofit/>
          </a:bodyPr>
          <a:lstStyle/>
          <a:p>
            <a:pPr>
              <a:lnSpc>
                <a:spcPct val="120000"/>
              </a:lnSpc>
              <a:buFont typeface="Wingdings" panose="05000000000000000000" pitchFamily="2" charset="2"/>
              <a:buChar char="n"/>
            </a:pPr>
            <a:r>
              <a:rPr lang="zh-CN" altLang="en-US" sz="2400" smtClean="0"/>
              <a:t>计算机软件</a:t>
            </a:r>
            <a:r>
              <a:rPr lang="zh-CN" altLang="en-US" sz="2400"/>
              <a:t>由</a:t>
            </a:r>
            <a:r>
              <a:rPr lang="zh-CN" altLang="en-US" sz="2400">
                <a:solidFill>
                  <a:srgbClr val="0000FF"/>
                </a:solidFill>
              </a:rPr>
              <a:t>代码</a:t>
            </a:r>
            <a:r>
              <a:rPr lang="zh-CN" altLang="en-US" sz="2400"/>
              <a:t>和</a:t>
            </a:r>
            <a:r>
              <a:rPr lang="zh-CN" altLang="en-US" sz="2400">
                <a:solidFill>
                  <a:srgbClr val="C00000"/>
                </a:solidFill>
              </a:rPr>
              <a:t>数据</a:t>
            </a:r>
            <a:r>
              <a:rPr lang="zh-CN" altLang="en-US" sz="2400" smtClean="0"/>
              <a:t>组成</a:t>
            </a:r>
            <a:endParaRPr lang="en-US" altLang="zh-CN" sz="2400"/>
          </a:p>
          <a:p>
            <a:pPr marL="514350" indent="-514350">
              <a:lnSpc>
                <a:spcPct val="120000"/>
              </a:lnSpc>
              <a:buFont typeface="+mj-lt"/>
              <a:buAutoNum type="arabicPeriod"/>
            </a:pPr>
            <a:r>
              <a:rPr lang="zh-CN" altLang="en-US" sz="2400" smtClean="0">
                <a:solidFill>
                  <a:srgbClr val="0000CC"/>
                </a:solidFill>
              </a:rPr>
              <a:t>编写</a:t>
            </a:r>
            <a:r>
              <a:rPr lang="zh-CN" altLang="en-US" sz="2400">
                <a:solidFill>
                  <a:srgbClr val="0000CC"/>
                </a:solidFill>
              </a:rPr>
              <a:t>代码实现人想要的功能；</a:t>
            </a:r>
            <a:endParaRPr lang="en-US" altLang="zh-CN" sz="2400">
              <a:solidFill>
                <a:srgbClr val="0000CC"/>
              </a:solidFill>
            </a:endParaRPr>
          </a:p>
          <a:p>
            <a:pPr marL="514350" indent="-514350">
              <a:lnSpc>
                <a:spcPct val="120000"/>
              </a:lnSpc>
              <a:buFont typeface="+mj-lt"/>
              <a:buAutoNum type="arabicPeriod"/>
            </a:pPr>
            <a:r>
              <a:rPr lang="zh-CN" altLang="en-US" sz="2400" smtClean="0">
                <a:solidFill>
                  <a:srgbClr val="C00000"/>
                </a:solidFill>
              </a:rPr>
              <a:t>组织</a:t>
            </a:r>
            <a:r>
              <a:rPr lang="zh-CN" altLang="en-US" sz="2400">
                <a:solidFill>
                  <a:srgbClr val="C00000"/>
                </a:solidFill>
              </a:rPr>
              <a:t>数据，支持代码对数据的处理</a:t>
            </a:r>
            <a:r>
              <a:rPr lang="zh-CN" altLang="en-US" sz="2400" smtClean="0">
                <a:solidFill>
                  <a:srgbClr val="C00000"/>
                </a:solidFill>
              </a:rPr>
              <a:t>：采集</a:t>
            </a:r>
            <a:r>
              <a:rPr lang="zh-CN" altLang="en-US" sz="2400">
                <a:solidFill>
                  <a:srgbClr val="C00000"/>
                </a:solidFill>
              </a:rPr>
              <a:t>、</a:t>
            </a:r>
            <a:r>
              <a:rPr lang="zh-CN" altLang="en-US" sz="2400">
                <a:solidFill>
                  <a:srgbClr val="00B050"/>
                </a:solidFill>
              </a:rPr>
              <a:t>存储</a:t>
            </a:r>
            <a:r>
              <a:rPr lang="zh-CN" altLang="en-US" sz="2400">
                <a:solidFill>
                  <a:srgbClr val="C00000"/>
                </a:solidFill>
              </a:rPr>
              <a:t>、处理和使用数据</a:t>
            </a:r>
            <a:endParaRPr lang="en-US" altLang="zh-CN" sz="2400">
              <a:solidFill>
                <a:srgbClr val="C00000"/>
              </a:solidFill>
            </a:endParaRPr>
          </a:p>
          <a:p>
            <a:pPr>
              <a:lnSpc>
                <a:spcPct val="120000"/>
              </a:lnSpc>
              <a:buFont typeface="Wingdings" panose="05000000000000000000" pitchFamily="2" charset="2"/>
              <a:buChar char="n"/>
            </a:pPr>
            <a:r>
              <a:rPr lang="zh-CN" altLang="en-US" sz="2400" smtClean="0">
                <a:solidFill>
                  <a:srgbClr val="00B050"/>
                </a:solidFill>
              </a:rPr>
              <a:t>数据存储</a:t>
            </a:r>
            <a:r>
              <a:rPr lang="zh-CN" altLang="en-US" sz="2400">
                <a:solidFill>
                  <a:srgbClr val="00B050"/>
                </a:solidFill>
              </a:rPr>
              <a:t>：写入，读取</a:t>
            </a:r>
            <a:endParaRPr lang="en-US" altLang="zh-CN" sz="2400">
              <a:solidFill>
                <a:srgbClr val="00B050"/>
              </a:solidFill>
            </a:endParaRPr>
          </a:p>
          <a:p>
            <a:pPr>
              <a:lnSpc>
                <a:spcPct val="120000"/>
              </a:lnSpc>
            </a:pPr>
            <a:r>
              <a:rPr lang="zh-CN" altLang="en-US" sz="2400" smtClean="0"/>
              <a:t>计算机大佬设计</a:t>
            </a:r>
            <a:r>
              <a:rPr lang="zh-CN" altLang="en-US" sz="2400"/>
              <a:t>的种种</a:t>
            </a:r>
            <a:r>
              <a:rPr lang="zh-CN" altLang="en-US" sz="2400">
                <a:solidFill>
                  <a:srgbClr val="00B0F0"/>
                </a:solidFill>
              </a:rPr>
              <a:t>数据存放方式</a:t>
            </a:r>
            <a:r>
              <a:rPr lang="zh-CN" altLang="en-US" sz="2400"/>
              <a:t>就是</a:t>
            </a:r>
            <a:r>
              <a:rPr lang="zh-CN" altLang="en-US" sz="2400" smtClean="0"/>
              <a:t>数据结构</a:t>
            </a:r>
            <a:endParaRPr lang="en-US" altLang="zh-CN" sz="2400" smtClean="0"/>
          </a:p>
          <a:p>
            <a:pPr lvl="1">
              <a:lnSpc>
                <a:spcPct val="120000"/>
              </a:lnSpc>
            </a:pPr>
            <a:r>
              <a:rPr lang="zh-CN" altLang="en-US" sz="1800" smtClean="0"/>
              <a:t>数组</a:t>
            </a:r>
            <a:r>
              <a:rPr lang="zh-CN" altLang="en-US" sz="1800"/>
              <a:t>、集合、链表、树和</a:t>
            </a:r>
            <a:r>
              <a:rPr lang="zh-CN" altLang="en-US" sz="1800" smtClean="0"/>
              <a:t>图</a:t>
            </a:r>
            <a:endParaRPr lang="en-US" altLang="zh-CN" sz="1800"/>
          </a:p>
          <a:p>
            <a:pPr>
              <a:lnSpc>
                <a:spcPct val="120000"/>
              </a:lnSpc>
            </a:pPr>
            <a:r>
              <a:rPr lang="zh-CN" altLang="en-US" sz="2400" smtClean="0"/>
              <a:t>为便于普通人</a:t>
            </a:r>
            <a:r>
              <a:rPr lang="zh-CN" altLang="en-US" sz="2400"/>
              <a:t>使用这些</a:t>
            </a:r>
            <a:r>
              <a:rPr lang="zh-CN" altLang="en-US" sz="2400" smtClean="0"/>
              <a:t>数据结构处理数据，</a:t>
            </a:r>
            <a:r>
              <a:rPr lang="zh-CN" altLang="en-US" sz="2400"/>
              <a:t>大佬</a:t>
            </a:r>
            <a:r>
              <a:rPr lang="zh-CN" altLang="en-US" sz="2400" smtClean="0"/>
              <a:t>们</a:t>
            </a:r>
            <a:r>
              <a:rPr lang="zh-CN" altLang="en-US" sz="2400"/>
              <a:t>还附送了如何</a:t>
            </a:r>
            <a:r>
              <a:rPr lang="zh-CN" altLang="en-US" sz="2400" smtClean="0"/>
              <a:t>构建</a:t>
            </a:r>
            <a:endParaRPr lang="en-US" altLang="zh-CN" sz="2400" smtClean="0"/>
          </a:p>
          <a:p>
            <a:pPr marL="0" indent="0">
              <a:lnSpc>
                <a:spcPct val="120000"/>
              </a:lnSpc>
              <a:buNone/>
            </a:pPr>
            <a:r>
              <a:rPr lang="en-US" altLang="zh-CN" sz="2400"/>
              <a:t> </a:t>
            </a:r>
            <a:r>
              <a:rPr lang="en-US" altLang="zh-CN" sz="2400" smtClean="0"/>
              <a:t>  </a:t>
            </a:r>
            <a:r>
              <a:rPr lang="zh-CN" altLang="en-US" sz="2400" smtClean="0"/>
              <a:t>数据结构</a:t>
            </a:r>
            <a:r>
              <a:rPr lang="zh-CN" altLang="en-US" sz="2400"/>
              <a:t>的算法（写入）和如何</a:t>
            </a:r>
            <a:r>
              <a:rPr lang="zh-CN" altLang="en-US" sz="2400" smtClean="0"/>
              <a:t>获取数据结构</a:t>
            </a:r>
            <a:r>
              <a:rPr lang="zh-CN" altLang="en-US" sz="2400"/>
              <a:t>中数据的方式（读取</a:t>
            </a:r>
            <a:r>
              <a:rPr lang="zh-CN" altLang="en-US" sz="2400" smtClean="0"/>
              <a:t>）</a:t>
            </a:r>
            <a:endParaRPr lang="zh-CN" altLang="en-US" sz="2400"/>
          </a:p>
          <a:p>
            <a:pPr>
              <a:lnSpc>
                <a:spcPct val="120000"/>
              </a:lnSpc>
            </a:pPr>
            <a:r>
              <a:rPr lang="en-US" altLang="zh-CN" sz="2400" smtClean="0"/>
              <a:t>《</a:t>
            </a:r>
            <a:r>
              <a:rPr lang="zh-CN" altLang="en-US" sz="2400"/>
              <a:t>数据结构</a:t>
            </a:r>
            <a:r>
              <a:rPr lang="en-US" altLang="zh-CN" sz="2400"/>
              <a:t>》</a:t>
            </a:r>
            <a:r>
              <a:rPr lang="zh-CN" altLang="en-US" sz="2400"/>
              <a:t>这门课的</a:t>
            </a:r>
            <a:r>
              <a:rPr lang="zh-CN" altLang="en-US" sz="2400" smtClean="0"/>
              <a:t>参考书很多是</a:t>
            </a:r>
            <a:r>
              <a:rPr lang="en-US" altLang="zh-CN" sz="2400"/>
              <a:t>《</a:t>
            </a:r>
            <a:r>
              <a:rPr lang="zh-CN" altLang="en-US" sz="2400"/>
              <a:t>数据结构和算法</a:t>
            </a:r>
            <a:r>
              <a:rPr lang="en-US" altLang="zh-CN" sz="2400" smtClean="0"/>
              <a:t>》</a:t>
            </a:r>
            <a:r>
              <a:rPr lang="zh-CN" altLang="en-US" sz="2400" smtClean="0"/>
              <a:t>，数据结构和算法无法彻底解耦</a:t>
            </a:r>
            <a:endParaRPr lang="zh-CN" altLang="en-US" sz="2400"/>
          </a:p>
          <a:p>
            <a:pPr>
              <a:lnSpc>
                <a:spcPct val="120000"/>
              </a:lnSpc>
            </a:pPr>
            <a:endParaRPr lang="zh-CN" altLang="en-US" sz="240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8353" y="44624"/>
            <a:ext cx="2807957" cy="140495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869" y="1572927"/>
            <a:ext cx="1946176" cy="57217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1944" y="1399617"/>
            <a:ext cx="798860" cy="89657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9374" y="1490151"/>
            <a:ext cx="1421223" cy="1656184"/>
          </a:xfrm>
          <a:prstGeom prst="rect">
            <a:avLst/>
          </a:prstGeom>
        </p:spPr>
      </p:pic>
      <p:pic>
        <p:nvPicPr>
          <p:cNvPr id="12" name="图片 11"/>
          <p:cNvPicPr>
            <a:picLocks noChangeAspect="1"/>
          </p:cNvPicPr>
          <p:nvPr/>
        </p:nvPicPr>
        <p:blipFill>
          <a:blip r:embed="rId7"/>
          <a:stretch>
            <a:fillRect/>
          </a:stretch>
        </p:blipFill>
        <p:spPr>
          <a:xfrm>
            <a:off x="10340988" y="3717032"/>
            <a:ext cx="1835322" cy="1368152"/>
          </a:xfrm>
          <a:prstGeom prst="rect">
            <a:avLst/>
          </a:prstGeom>
        </p:spPr>
      </p:pic>
    </p:spTree>
    <p:extLst>
      <p:ext uri="{BB962C8B-B14F-4D97-AF65-F5344CB8AC3E}">
        <p14:creationId xmlns:p14="http://schemas.microsoft.com/office/powerpoint/2010/main" val="351855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69" name="Rectangle 2"/>
          <p:cNvSpPr>
            <a:spLocks noChangeArrowheads="1"/>
          </p:cNvSpPr>
          <p:nvPr/>
        </p:nvSpPr>
        <p:spPr bwMode="auto">
          <a:xfrm>
            <a:off x="983432" y="3933056"/>
            <a:ext cx="10560496" cy="206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smtClean="0">
                <a:latin typeface="楷体_GB2312" pitchFamily="49" charset="-122"/>
              </a:rPr>
              <a:t>数值计算</a:t>
            </a:r>
            <a:r>
              <a:rPr kumimoji="0" lang="zh-CN" altLang="en-US" sz="2800" dirty="0">
                <a:latin typeface="楷体_GB2312" pitchFamily="49" charset="-122"/>
              </a:rPr>
              <a:t>的关键是：如何得出数学模型（</a:t>
            </a:r>
            <a:r>
              <a:rPr kumimoji="0" lang="zh-CN" altLang="en-US" sz="2800" dirty="0">
                <a:solidFill>
                  <a:schemeClr val="tx2"/>
                </a:solidFill>
                <a:effectLst>
                  <a:outerShdw blurRad="38100" dist="38100" dir="2700000" algn="tl">
                    <a:srgbClr val="C0C0C0"/>
                  </a:outerShdw>
                </a:effectLst>
                <a:latin typeface="楷体_GB2312" pitchFamily="49" charset="-122"/>
              </a:rPr>
              <a:t>方程</a:t>
            </a:r>
            <a:r>
              <a:rPr kumimoji="0" lang="zh-CN" altLang="en-US" sz="2800" dirty="0">
                <a:latin typeface="楷体_GB2312" pitchFamily="49" charset="-122"/>
              </a:rPr>
              <a:t>）。</a:t>
            </a:r>
            <a:r>
              <a:rPr kumimoji="0" lang="zh-CN" altLang="en-US" sz="2600" dirty="0">
                <a:latin typeface="楷体_GB2312" pitchFamily="49" charset="-122"/>
              </a:rPr>
              <a:t>程序设计人员比较关注程序设计的技巧。</a:t>
            </a:r>
          </a:p>
          <a:p>
            <a:pPr eaLnBrk="1" hangingPunct="1">
              <a:spcBef>
                <a:spcPct val="35000"/>
              </a:spcBef>
              <a:buClr>
                <a:srgbClr val="0099CC"/>
              </a:buClr>
              <a:defRPr/>
            </a:pPr>
            <a:r>
              <a:rPr kumimoji="0" lang="zh-CN" altLang="en-US" sz="2800" dirty="0">
                <a:solidFill>
                  <a:schemeClr val="folHlink"/>
                </a:solidFill>
                <a:latin typeface="楷体_GB2312" pitchFamily="49" charset="-122"/>
              </a:rPr>
              <a:t>例：</a:t>
            </a:r>
          </a:p>
          <a:p>
            <a:pPr eaLnBrk="1" hangingPunct="1">
              <a:buClr>
                <a:schemeClr val="tx1"/>
              </a:buClr>
              <a:buFontTx/>
              <a:buChar char=" "/>
              <a:defRPr/>
            </a:pPr>
            <a:r>
              <a:rPr kumimoji="0" lang="zh-CN" altLang="en-US" sz="2400" dirty="0">
                <a:latin typeface="楷体_GB2312" pitchFamily="49" charset="-122"/>
              </a:rPr>
              <a:t>   结构静力分析计算</a:t>
            </a:r>
            <a:r>
              <a:rPr kumimoji="0" lang="en-US" altLang="zh-CN" sz="2400" dirty="0">
                <a:latin typeface="Arial" panose="020B0604020202020204" pitchFamily="34" charset="0"/>
              </a:rPr>
              <a:t>——</a:t>
            </a:r>
            <a:r>
              <a:rPr kumimoji="0" lang="zh-CN" altLang="en-US" sz="2400" dirty="0">
                <a:latin typeface="楷体_GB2312" pitchFamily="49" charset="-122"/>
              </a:rPr>
              <a:t>线性代数方程组</a:t>
            </a:r>
          </a:p>
          <a:p>
            <a:pPr eaLnBrk="1" hangingPunct="1">
              <a:buClr>
                <a:schemeClr val="tx1"/>
              </a:buClr>
              <a:buFontTx/>
              <a:buChar char=" "/>
              <a:defRPr/>
            </a:pPr>
            <a:r>
              <a:rPr kumimoji="0" lang="zh-CN" altLang="en-US" sz="2400" dirty="0">
                <a:latin typeface="楷体_GB2312" pitchFamily="49" charset="-122"/>
              </a:rPr>
              <a:t>   全球天气预报</a:t>
            </a:r>
            <a:r>
              <a:rPr kumimoji="0" lang="en-US" altLang="zh-CN" sz="2400" dirty="0">
                <a:latin typeface="Arial" panose="020B0604020202020204" pitchFamily="34" charset="0"/>
              </a:rPr>
              <a:t>——</a:t>
            </a:r>
            <a:r>
              <a:rPr kumimoji="0" lang="zh-CN" altLang="en-US" sz="2400" dirty="0">
                <a:latin typeface="楷体_GB2312" pitchFamily="49" charset="-122"/>
              </a:rPr>
              <a:t>环流模式方程（球面坐标系）</a:t>
            </a:r>
            <a:r>
              <a:rPr kumimoji="0"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、数值计算问题</a:t>
            </a:r>
            <a:endParaRPr lang="zh-CN" altLang="en-US" dirty="0"/>
          </a:p>
        </p:txBody>
      </p:sp>
      <p:sp>
        <p:nvSpPr>
          <p:cNvPr id="21" name="圆角矩形 20"/>
          <p:cNvSpPr/>
          <p:nvPr/>
        </p:nvSpPr>
        <p:spPr>
          <a:xfrm>
            <a:off x="479376" y="1844824"/>
            <a:ext cx="2657028" cy="72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smtClean="0"/>
              <a:t>用计算机解决问题的步骤</a:t>
            </a:r>
            <a:endParaRPr lang="zh-CN" altLang="en-US" sz="2400" dirty="0"/>
          </a:p>
        </p:txBody>
      </p:sp>
      <p:sp>
        <p:nvSpPr>
          <p:cNvPr id="22" name="圆角矩形 21"/>
          <p:cNvSpPr/>
          <p:nvPr/>
        </p:nvSpPr>
        <p:spPr>
          <a:xfrm>
            <a:off x="3503712" y="83681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1</a:t>
            </a:r>
            <a:r>
              <a:rPr lang="zh-CN" altLang="en-US" sz="2400" dirty="0" smtClean="0"/>
              <a:t>、将问题抽象为数学模型</a:t>
            </a:r>
            <a:endParaRPr lang="zh-CN" altLang="en-US" sz="2400" dirty="0"/>
          </a:p>
        </p:txBody>
      </p:sp>
      <p:sp>
        <p:nvSpPr>
          <p:cNvPr id="23" name="圆角矩形 22"/>
          <p:cNvSpPr/>
          <p:nvPr/>
        </p:nvSpPr>
        <p:spPr>
          <a:xfrm>
            <a:off x="3503712" y="1844824"/>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2</a:t>
            </a:r>
            <a:r>
              <a:rPr lang="zh-CN" altLang="en-US" sz="2400" dirty="0" smtClean="0"/>
              <a:t>、设计算法</a:t>
            </a:r>
            <a:endParaRPr lang="zh-CN" altLang="en-US" sz="2400" dirty="0"/>
          </a:p>
        </p:txBody>
      </p:sp>
      <p:sp>
        <p:nvSpPr>
          <p:cNvPr id="24" name="圆角矩形 23"/>
          <p:cNvSpPr/>
          <p:nvPr/>
        </p:nvSpPr>
        <p:spPr>
          <a:xfrm>
            <a:off x="3503712" y="2852936"/>
            <a:ext cx="3168352" cy="72000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3</a:t>
            </a:r>
            <a:r>
              <a:rPr lang="zh-CN" altLang="en-US" sz="2400" dirty="0" smtClean="0"/>
              <a:t>、编程、调试、</a:t>
            </a:r>
            <a:endParaRPr lang="en-US" altLang="zh-CN" sz="2400" dirty="0" smtClean="0"/>
          </a:p>
          <a:p>
            <a:pPr algn="ctr"/>
            <a:r>
              <a:rPr lang="zh-CN" altLang="en-US" sz="2400" dirty="0" smtClean="0"/>
              <a:t>运行</a:t>
            </a:r>
            <a:endParaRPr lang="zh-CN" altLang="en-US" sz="2400" dirty="0"/>
          </a:p>
        </p:txBody>
      </p:sp>
      <p:sp>
        <p:nvSpPr>
          <p:cNvPr id="25" name="左大括号 24"/>
          <p:cNvSpPr/>
          <p:nvPr/>
        </p:nvSpPr>
        <p:spPr>
          <a:xfrm>
            <a:off x="3215680" y="1340768"/>
            <a:ext cx="280764" cy="1872208"/>
          </a:xfrm>
          <a:prstGeom prst="leftBrace">
            <a:avLst>
              <a:gd name="adj1" fmla="val 177959"/>
              <a:gd name="adj2" fmla="val 50000"/>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400"/>
          </a:p>
        </p:txBody>
      </p:sp>
      <p:sp>
        <p:nvSpPr>
          <p:cNvPr id="26" name="左大括号 25"/>
          <p:cNvSpPr/>
          <p:nvPr/>
        </p:nvSpPr>
        <p:spPr>
          <a:xfrm>
            <a:off x="6744072" y="754678"/>
            <a:ext cx="216024" cy="1378178"/>
          </a:xfrm>
          <a:prstGeom prst="leftBrace">
            <a:avLst>
              <a:gd name="adj1" fmla="val 77117"/>
              <a:gd name="adj2" fmla="val 50000"/>
            </a:avLst>
          </a:prstGeom>
          <a:ln>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7" name="圆角矩形 26"/>
          <p:cNvSpPr/>
          <p:nvPr/>
        </p:nvSpPr>
        <p:spPr>
          <a:xfrm>
            <a:off x="6888088" y="332656"/>
            <a:ext cx="4871864" cy="2232248"/>
          </a:xfrm>
          <a:prstGeom prst="round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US" altLang="zh-CN" sz="2400" dirty="0" smtClean="0"/>
              <a:t>1</a:t>
            </a:r>
            <a:r>
              <a:rPr lang="zh-CN" altLang="en-US" sz="2400" dirty="0" smtClean="0"/>
              <a:t>、分析问题</a:t>
            </a:r>
            <a:endParaRPr lang="en-US" altLang="zh-CN" sz="2400" dirty="0" smtClean="0"/>
          </a:p>
          <a:p>
            <a:r>
              <a:rPr lang="en-US" altLang="zh-CN" sz="2400" dirty="0" smtClean="0"/>
              <a:t>2</a:t>
            </a:r>
            <a:r>
              <a:rPr lang="zh-CN" altLang="en-US" sz="2400" dirty="0" smtClean="0"/>
              <a:t>、提取操作对象</a:t>
            </a:r>
            <a:endParaRPr lang="en-US" altLang="zh-CN" sz="2400" dirty="0"/>
          </a:p>
          <a:p>
            <a:r>
              <a:rPr lang="en-US" altLang="zh-CN" sz="2400" dirty="0" smtClean="0"/>
              <a:t>3</a:t>
            </a:r>
            <a:r>
              <a:rPr lang="zh-CN" altLang="en-US" sz="2400" dirty="0" smtClean="0"/>
              <a:t>、找出操作对象之间的关系</a:t>
            </a:r>
            <a:endParaRPr lang="en-US" altLang="zh-CN" sz="2400" dirty="0"/>
          </a:p>
          <a:p>
            <a:r>
              <a:rPr lang="en-US" altLang="zh-CN" sz="2400" u="sng" dirty="0" smtClean="0"/>
              <a:t>4</a:t>
            </a:r>
            <a:r>
              <a:rPr lang="zh-CN" altLang="en-US" sz="2400" u="sng" dirty="0" smtClean="0"/>
              <a:t>、用数学语言描述</a:t>
            </a:r>
            <a:endParaRPr lang="zh-CN" altLang="en-US" sz="2400" u="sng" dirty="0"/>
          </a:p>
        </p:txBody>
      </p:sp>
      <p:sp>
        <p:nvSpPr>
          <p:cNvPr id="28" name="下箭头 27"/>
          <p:cNvSpPr/>
          <p:nvPr/>
        </p:nvSpPr>
        <p:spPr>
          <a:xfrm>
            <a:off x="8112224" y="2215930"/>
            <a:ext cx="504056" cy="720184"/>
          </a:xfrm>
          <a:prstGeom prst="downArrow">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圆角矩形 28"/>
          <p:cNvSpPr/>
          <p:nvPr/>
        </p:nvSpPr>
        <p:spPr>
          <a:xfrm>
            <a:off x="6852084" y="2936114"/>
            <a:ext cx="3168352" cy="936000"/>
          </a:xfrm>
          <a:prstGeom prst="round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rgbClr val="0000CC"/>
                </a:solidFill>
              </a:rPr>
              <a:t>数据结构</a:t>
            </a:r>
            <a:endParaRPr lang="zh-CN" altLang="en-US" dirty="0">
              <a:solidFill>
                <a:srgbClr val="0000CC"/>
              </a:solidFill>
            </a:endParaRPr>
          </a:p>
        </p:txBody>
      </p:sp>
      <p:cxnSp>
        <p:nvCxnSpPr>
          <p:cNvPr id="30" name="直接箭头连接符 29"/>
          <p:cNvCxnSpPr>
            <a:stCxn id="22" idx="2"/>
            <a:endCxn id="23" idx="0"/>
          </p:cNvCxnSpPr>
          <p:nvPr/>
        </p:nvCxnSpPr>
        <p:spPr>
          <a:xfrm>
            <a:off x="5087888" y="1556816"/>
            <a:ext cx="0" cy="288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23" idx="2"/>
            <a:endCxn id="24" idx="0"/>
          </p:cNvCxnSpPr>
          <p:nvPr/>
        </p:nvCxnSpPr>
        <p:spPr>
          <a:xfrm>
            <a:off x="5087888" y="2564824"/>
            <a:ext cx="0" cy="2881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2"/>
          <a:stretch>
            <a:fillRect/>
          </a:stretch>
        </p:blipFill>
        <p:spPr>
          <a:xfrm>
            <a:off x="9336360" y="4801269"/>
            <a:ext cx="2009985" cy="1932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a:t>
            </a:r>
            <a:r>
              <a:rPr lang="zh-CN" altLang="en-US" dirty="0" smtClean="0"/>
              <a:t>、</a:t>
            </a:r>
            <a:r>
              <a:rPr lang="zh-CN" altLang="en-US" dirty="0"/>
              <a:t>数值计算问题（续）</a:t>
            </a:r>
          </a:p>
        </p:txBody>
      </p:sp>
      <p:sp>
        <p:nvSpPr>
          <p:cNvPr id="204803" name="Rectangle 3"/>
          <p:cNvSpPr>
            <a:spLocks noGrp="1" noChangeArrowheads="1"/>
          </p:cNvSpPr>
          <p:nvPr>
            <p:ph idx="1"/>
          </p:nvPr>
        </p:nvSpPr>
        <p:spPr>
          <a:xfrm>
            <a:off x="551384" y="983778"/>
            <a:ext cx="10515600" cy="5193185"/>
          </a:xfrm>
        </p:spPr>
        <p:txBody>
          <a:bodyPr>
            <a:normAutofit fontScale="85000" lnSpcReduction="20000"/>
          </a:bodyPr>
          <a:lstStyle/>
          <a:p>
            <a:pPr>
              <a:lnSpc>
                <a:spcPct val="80000"/>
              </a:lnSpc>
              <a:buFont typeface="Wingdings" panose="05000000000000000000" pitchFamily="2" charset="2"/>
              <a:buNone/>
            </a:pPr>
            <a:r>
              <a:rPr lang="zh-CN" altLang="zh-CN" sz="2800" dirty="0" smtClean="0">
                <a:latin typeface="楷体" panose="02010609060101010101" pitchFamily="49" charset="-122"/>
                <a:ea typeface="楷体" panose="02010609060101010101" pitchFamily="49" charset="-122"/>
              </a:rPr>
              <a:t>例</a:t>
            </a:r>
            <a:r>
              <a:rPr lang="en-AU" altLang="zh-CN" sz="2800" dirty="0" smtClean="0">
                <a:latin typeface="楷体" panose="02010609060101010101" pitchFamily="49" charset="-122"/>
                <a:ea typeface="楷体" panose="02010609060101010101" pitchFamily="49" charset="-122"/>
              </a:rPr>
              <a:t>:</a:t>
            </a:r>
            <a:r>
              <a:rPr lang="zh-CN"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lnSpc>
                <a:spcPct val="170000"/>
              </a:lnSpc>
              <a:buClrTx/>
              <a:buFontTx/>
              <a:buNone/>
            </a:pPr>
            <a:r>
              <a:rPr lang="zh-CN" altLang="zh-CN" sz="2800" dirty="0">
                <a:solidFill>
                  <a:srgbClr val="B222AD"/>
                </a:solidFill>
                <a:latin typeface="楷体" panose="02010609060101010101" pitchFamily="49" charset="-122"/>
                <a:ea typeface="楷体" panose="02010609060101010101" pitchFamily="49" charset="-122"/>
              </a:rPr>
              <a:t>　◆建模型：</a:t>
            </a:r>
            <a:r>
              <a:rPr lang="zh-CN" altLang="zh-CN" sz="2400" dirty="0">
                <a:solidFill>
                  <a:srgbClr val="B222AD"/>
                </a:solidFill>
                <a:latin typeface="楷体" panose="02010609060101010101" pitchFamily="49" charset="-122"/>
                <a:ea typeface="楷体" panose="02010609060101010101" pitchFamily="49" charset="-122"/>
              </a:rPr>
              <a:t/>
            </a:r>
            <a:br>
              <a:rPr lang="zh-CN" altLang="zh-CN" sz="2400" dirty="0">
                <a:solidFill>
                  <a:srgbClr val="B222AD"/>
                </a:solidFill>
                <a:latin typeface="楷体" panose="02010609060101010101" pitchFamily="49" charset="-122"/>
                <a:ea typeface="楷体" panose="02010609060101010101" pitchFamily="49" charset="-122"/>
              </a:rPr>
            </a:br>
            <a:r>
              <a:rPr lang="en-US" altLang="zh-CN" sz="2400" dirty="0" smtClean="0">
                <a:solidFill>
                  <a:srgbClr val="B222AD"/>
                </a:solidFill>
                <a:latin typeface="楷体" panose="02010609060101010101" pitchFamily="49" charset="-122"/>
                <a:ea typeface="楷体" panose="02010609060101010101" pitchFamily="49" charset="-122"/>
              </a:rPr>
              <a:t> </a:t>
            </a:r>
            <a:r>
              <a:rPr lang="zh-CN" altLang="zh-CN" sz="2600" dirty="0" smtClean="0">
                <a:latin typeface="楷体" panose="02010609060101010101" pitchFamily="49" charset="-122"/>
                <a:ea typeface="楷体" panose="02010609060101010101" pitchFamily="49" charset="-122"/>
              </a:rPr>
              <a:t>问题</a:t>
            </a:r>
            <a:r>
              <a:rPr lang="zh-CN" altLang="zh-CN" sz="2600" dirty="0">
                <a:latin typeface="楷体" panose="02010609060101010101" pitchFamily="49" charset="-122"/>
                <a:ea typeface="楷体" panose="02010609060101010101" pitchFamily="49" charset="-122"/>
              </a:rPr>
              <a:t>涉及的对象</a:t>
            </a:r>
            <a:r>
              <a:rPr lang="zh-CN" altLang="zh-CN" sz="2600" dirty="0" smtClean="0">
                <a:latin typeface="楷体" panose="02010609060101010101" pitchFamily="49" charset="-122"/>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游泳池</a:t>
            </a:r>
            <a:r>
              <a:rPr lang="zh-CN" altLang="zh-CN" sz="2600" dirty="0">
                <a:solidFill>
                  <a:srgbClr val="B222AD"/>
                </a:solidFill>
                <a:latin typeface="楷体" panose="02010609060101010101" pitchFamily="49" charset="-122"/>
                <a:ea typeface="楷体" panose="02010609060101010101" pitchFamily="49" charset="-122"/>
              </a:rPr>
              <a:t>的长</a:t>
            </a:r>
            <a:r>
              <a:rPr lang="en-US" altLang="zh-CN" sz="2600" dirty="0" err="1" smtClean="0">
                <a:solidFill>
                  <a:srgbClr val="B222AD"/>
                </a:solidFill>
                <a:latin typeface="Times New Roman" panose="02020603050405020304" pitchFamily="18" charset="0"/>
                <a:ea typeface="楷体" panose="02010609060101010101" pitchFamily="49" charset="-122"/>
              </a:rPr>
              <a:t>len</a:t>
            </a:r>
            <a:r>
              <a:rPr lang="zh-CN" altLang="en-US" sz="2600" dirty="0" smtClean="0">
                <a:solidFill>
                  <a:srgbClr val="B222AD"/>
                </a:solidFill>
                <a:latin typeface="Times New Roman" panose="02020603050405020304" pitchFamily="18" charset="0"/>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宽</a:t>
            </a:r>
            <a:r>
              <a:rPr lang="en-US" altLang="zh-CN" sz="2600" dirty="0">
                <a:solidFill>
                  <a:srgbClr val="B222AD"/>
                </a:solidFill>
                <a:latin typeface="Times New Roman" panose="02020603050405020304" pitchFamily="18" charset="0"/>
                <a:ea typeface="楷体" panose="02010609060101010101" pitchFamily="49" charset="-122"/>
              </a:rPr>
              <a:t>wide</a:t>
            </a:r>
            <a:r>
              <a:rPr lang="zh-CN" altLang="zh-CN" sz="2600" dirty="0">
                <a:solidFill>
                  <a:srgbClr val="B222AD"/>
                </a:solidFill>
                <a:latin typeface="楷体" panose="02010609060101010101" pitchFamily="49" charset="-122"/>
                <a:ea typeface="楷体" panose="02010609060101010101" pitchFamily="49" charset="-122"/>
              </a:rPr>
              <a:t>，面积</a:t>
            </a:r>
            <a:r>
              <a:rPr lang="en-US" altLang="zh-CN" sz="2600" dirty="0">
                <a:solidFill>
                  <a:srgbClr val="B222AD"/>
                </a:solidFill>
                <a:latin typeface="Times New Roman" panose="02020603050405020304" pitchFamily="18" charset="0"/>
                <a:ea typeface="楷体" panose="02010609060101010101" pitchFamily="49" charset="-122"/>
              </a:rPr>
              <a:t>area</a:t>
            </a:r>
            <a:r>
              <a:rPr lang="zh-CN" altLang="zh-CN" sz="2600" dirty="0">
                <a:solidFill>
                  <a:srgbClr val="B222AD"/>
                </a:solidFill>
                <a:latin typeface="楷体" panose="02010609060101010101" pitchFamily="49" charset="-122"/>
                <a:ea typeface="楷体" panose="02010609060101010101" pitchFamily="49" charset="-122"/>
              </a:rPr>
              <a:t>；</a:t>
            </a:r>
          </a:p>
          <a:p>
            <a:pPr>
              <a:lnSpc>
                <a:spcPct val="110000"/>
              </a:lnSpc>
              <a:buClrTx/>
              <a:buFontTx/>
              <a:buNone/>
            </a:pPr>
            <a:r>
              <a:rPr lang="en-US" altLang="zh-CN" sz="2600" dirty="0">
                <a:latin typeface="楷体" panose="02010609060101010101" pitchFamily="49" charset="-122"/>
                <a:ea typeface="楷体" panose="02010609060101010101" pitchFamily="49" charset="-122"/>
              </a:rPr>
              <a:t>  </a:t>
            </a:r>
            <a:r>
              <a:rPr lang="zh-CN" altLang="zh-CN" sz="2600" dirty="0">
                <a:latin typeface="楷体" panose="02010609060101010101" pitchFamily="49" charset="-122"/>
                <a:ea typeface="楷体" panose="02010609060101010101" pitchFamily="49" charset="-122"/>
              </a:rPr>
              <a:t>对象之间的关系</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模型</a:t>
            </a:r>
            <a:r>
              <a:rPr lang="zh-CN" altLang="zh-CN" sz="2600" dirty="0" smtClean="0">
                <a:latin typeface="楷体" panose="02010609060101010101" pitchFamily="49" charset="-122"/>
                <a:ea typeface="楷体" panose="02010609060101010101" pitchFamily="49" charset="-122"/>
              </a:rPr>
              <a:t>：</a:t>
            </a:r>
            <a:r>
              <a:rPr lang="en-US" altLang="zh-CN" sz="2600" dirty="0" smtClean="0">
                <a:solidFill>
                  <a:srgbClr val="B222AD"/>
                </a:solidFill>
                <a:latin typeface="Times New Roman" panose="02020603050405020304" pitchFamily="18" charset="0"/>
                <a:cs typeface="Times New Roman" panose="02020603050405020304" pitchFamily="18" charset="0"/>
              </a:rPr>
              <a:t>area=</a:t>
            </a:r>
            <a:r>
              <a:rPr lang="en-US" altLang="zh-CN" sz="2600" dirty="0" err="1" smtClean="0">
                <a:solidFill>
                  <a:srgbClr val="B222AD"/>
                </a:solidFill>
                <a:latin typeface="Times New Roman" panose="02020603050405020304" pitchFamily="18" charset="0"/>
                <a:cs typeface="Times New Roman" panose="02020603050405020304" pitchFamily="18" charset="0"/>
              </a:rPr>
              <a:t>len</a:t>
            </a:r>
            <a:r>
              <a:rPr lang="en-US" altLang="zh-CN" sz="26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err="1">
                <a:solidFill>
                  <a:srgbClr val="B222AD"/>
                </a:solidFill>
                <a:latin typeface="Times New Roman" panose="02020603050405020304" pitchFamily="18" charset="0"/>
                <a:cs typeface="Times New Roman" panose="02020603050405020304" pitchFamily="18" charset="0"/>
              </a:rPr>
              <a:t>wide</a:t>
            </a:r>
            <a:endParaRPr lang="en-US" altLang="zh-CN" sz="2600" dirty="0">
              <a:solidFill>
                <a:srgbClr val="B222AD"/>
              </a:solidFill>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None/>
            </a:pPr>
            <a:r>
              <a:rPr lang="en-US" altLang="zh-CN" sz="2600" dirty="0">
                <a:latin typeface="楷体" panose="02010609060101010101" pitchFamily="49" charset="-122"/>
                <a:ea typeface="楷体" panose="02010609060101010101" pitchFamily="49" charset="-122"/>
                <a:sym typeface="Arial" panose="020B0604020202020204" pitchFamily="34" charset="0"/>
              </a:rPr>
              <a:t>  </a:t>
            </a:r>
            <a:r>
              <a:rPr lang="zh-CN" altLang="zh-CN" sz="26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600" dirty="0">
              <a:latin typeface="楷体" panose="02010609060101010101" pitchFamily="49" charset="-122"/>
              <a:ea typeface="楷体" panose="02010609060101010101" pitchFamily="49" charset="-122"/>
            </a:endParaRPr>
          </a:p>
          <a:p>
            <a:pPr>
              <a:lnSpc>
                <a:spcPct val="170000"/>
              </a:lnSpc>
              <a:buFont typeface="Wingdings" panose="05000000000000000000" pitchFamily="2" charset="2"/>
              <a:buNone/>
            </a:pPr>
            <a:r>
              <a:rPr lang="en-US"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sz="2800" dirty="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sz="2800" dirty="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666880" y="180979"/>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10" name="爆炸形 1 9"/>
          <p:cNvSpPr/>
          <p:nvPr/>
        </p:nvSpPr>
        <p:spPr>
          <a:xfrm>
            <a:off x="6672064" y="2564904"/>
            <a:ext cx="4896544" cy="3024336"/>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17" y="2933231"/>
            <a:ext cx="6158433" cy="3894132"/>
          </a:xfrm>
          <a:prstGeom prst="rect">
            <a:avLst/>
          </a:prstGeom>
        </p:spPr>
      </p:pic>
      <p:sp>
        <p:nvSpPr>
          <p:cNvPr id="2" name="标题 1"/>
          <p:cNvSpPr>
            <a:spLocks noGrp="1"/>
          </p:cNvSpPr>
          <p:nvPr>
            <p:ph type="title"/>
          </p:nvPr>
        </p:nvSpPr>
        <p:spPr>
          <a:xfrm>
            <a:off x="119336" y="44624"/>
            <a:ext cx="10659616" cy="687611"/>
          </a:xfrm>
        </p:spPr>
        <p:txBody>
          <a:bodyPr>
            <a:normAutofit/>
          </a:bodyPr>
          <a:lstStyle/>
          <a:p>
            <a:r>
              <a:rPr lang="en-US" altLang="zh-CN" sz="3200" dirty="0" smtClean="0"/>
              <a:t>1</a:t>
            </a:r>
            <a:r>
              <a:rPr lang="zh-CN" altLang="en-US" sz="3200" dirty="0" smtClean="0"/>
              <a:t>、数值计算问题</a:t>
            </a:r>
            <a:r>
              <a:rPr lang="en-US" altLang="zh-CN" sz="3200" dirty="0" smtClean="0"/>
              <a:t>---</a:t>
            </a:r>
            <a:r>
              <a:rPr lang="zh-CN" altLang="en-US" sz="3200" dirty="0" smtClean="0"/>
              <a:t>深度</a:t>
            </a:r>
            <a:r>
              <a:rPr lang="zh-CN" altLang="en-US" sz="3200" dirty="0"/>
              <a:t>学习（续）</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1061023"/>
            <a:ext cx="5762432" cy="2295969"/>
          </a:xfrm>
          <a:prstGeom prst="rect">
            <a:avLst/>
          </a:prstGeom>
        </p:spPr>
      </p:pic>
      <p:pic>
        <p:nvPicPr>
          <p:cNvPr id="9" name="图片 8"/>
          <p:cNvPicPr>
            <a:picLocks noChangeAspect="1"/>
          </p:cNvPicPr>
          <p:nvPr/>
        </p:nvPicPr>
        <p:blipFill>
          <a:blip r:embed="rId4"/>
          <a:stretch>
            <a:fillRect/>
          </a:stretch>
        </p:blipFill>
        <p:spPr>
          <a:xfrm>
            <a:off x="5767245" y="44624"/>
            <a:ext cx="3353091" cy="1577477"/>
          </a:xfrm>
          <a:prstGeom prst="rect">
            <a:avLst/>
          </a:prstGeom>
        </p:spPr>
      </p:pic>
      <p:pic>
        <p:nvPicPr>
          <p:cNvPr id="11" name="图片 10"/>
          <p:cNvPicPr>
            <a:picLocks noChangeAspect="1"/>
          </p:cNvPicPr>
          <p:nvPr/>
        </p:nvPicPr>
        <p:blipFill>
          <a:blip r:embed="rId5"/>
          <a:stretch>
            <a:fillRect/>
          </a:stretch>
        </p:blipFill>
        <p:spPr>
          <a:xfrm>
            <a:off x="9192344" y="3236"/>
            <a:ext cx="2876681" cy="6834819"/>
          </a:xfrm>
          <a:prstGeom prst="rect">
            <a:avLst/>
          </a:prstGeom>
        </p:spPr>
      </p:pic>
      <p:sp>
        <p:nvSpPr>
          <p:cNvPr id="13" name="爆炸形 1 12"/>
          <p:cNvSpPr/>
          <p:nvPr/>
        </p:nvSpPr>
        <p:spPr>
          <a:xfrm>
            <a:off x="5518626" y="1484784"/>
            <a:ext cx="4036860" cy="3600400"/>
          </a:xfrm>
          <a:prstGeom prst="irregularSeal1">
            <a:avLst/>
          </a:prstGeom>
          <a:ln>
            <a:solidFill>
              <a:srgbClr val="0000CC"/>
            </a:solidFill>
            <a:tailEnd type="none"/>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0000CC"/>
                </a:solidFill>
              </a:rPr>
              <a:t>数据元素之间的关系比较简单，但是计算比较复杂</a:t>
            </a:r>
            <a:endParaRPr lang="zh-CN" altLang="en-US" sz="2400" dirty="0">
              <a:solidFill>
                <a:srgbClr val="0000CC"/>
              </a:solidFill>
            </a:endParaRPr>
          </a:p>
        </p:txBody>
      </p:sp>
    </p:spTree>
    <p:extLst>
      <p:ext uri="{BB962C8B-B14F-4D97-AF65-F5344CB8AC3E}">
        <p14:creationId xmlns:p14="http://schemas.microsoft.com/office/powerpoint/2010/main" val="325425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pPr eaLnBrk="1" hangingPunct="1"/>
            <a:r>
              <a:rPr lang="en-US" altLang="zh-CN" sz="4000" dirty="0" smtClean="0">
                <a:solidFill>
                  <a:srgbClr val="0000CC"/>
                </a:solidFill>
                <a:latin typeface="+mn-ea"/>
                <a:ea typeface="+mn-ea"/>
              </a:rPr>
              <a:t>2</a:t>
            </a:r>
            <a:r>
              <a:rPr lang="zh-CN" altLang="en-US" sz="4000" dirty="0" smtClean="0">
                <a:solidFill>
                  <a:srgbClr val="0000CC"/>
                </a:solidFill>
                <a:latin typeface="+mn-ea"/>
                <a:ea typeface="+mn-ea"/>
              </a:rPr>
              <a:t>、非</a:t>
            </a:r>
            <a:r>
              <a:rPr lang="zh-CN" altLang="en-US" sz="4000" dirty="0">
                <a:solidFill>
                  <a:srgbClr val="0000CC"/>
                </a:solidFill>
                <a:latin typeface="+mn-ea"/>
                <a:ea typeface="+mn-ea"/>
              </a:rPr>
              <a:t>数值计算问题</a:t>
            </a:r>
            <a:endParaRPr lang="zh-CN" altLang="zh-CN" sz="4000" dirty="0">
              <a:solidFill>
                <a:srgbClr val="0000CC"/>
              </a:solidFill>
              <a:latin typeface="+mn-ea"/>
              <a:ea typeface="+mn-ea"/>
            </a:endParaRPr>
          </a:p>
        </p:txBody>
      </p:sp>
      <p:sp>
        <p:nvSpPr>
          <p:cNvPr id="83974" name="Rectangle 2"/>
          <p:cNvSpPr txBox="1">
            <a:spLocks noChangeArrowheads="1"/>
          </p:cNvSpPr>
          <p:nvPr/>
        </p:nvSpPr>
        <p:spPr bwMode="auto">
          <a:xfrm>
            <a:off x="1774826" y="2263780"/>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6816725" y="1935167"/>
            <a:ext cx="3057526" cy="1038225"/>
            <a:chOff x="3045" y="1202"/>
            <a:chExt cx="1926" cy="654"/>
          </a:xfrm>
        </p:grpSpPr>
        <p:sp>
          <p:nvSpPr>
            <p:cNvPr id="84014" name="AutoShape 6"/>
            <p:cNvSpPr>
              <a:spLocks noChangeArrowheads="1"/>
            </p:cNvSpPr>
            <p:nvPr/>
          </p:nvSpPr>
          <p:spPr bwMode="auto">
            <a:xfrm>
              <a:off x="3355" y="1202"/>
              <a:ext cx="1616" cy="654"/>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线性表</a:t>
              </a: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1992313" y="2995617"/>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1847855" y="1125542"/>
            <a:ext cx="8602658"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dirty="0">
                <a:latin typeface="Times New Roman" panose="02020603050405020304" pitchFamily="18" charset="0"/>
              </a:rPr>
              <a:t>数据元素之间的相互关系一般</a:t>
            </a:r>
            <a:r>
              <a:rPr kumimoji="0" lang="zh-CN" altLang="en-US" sz="2600" dirty="0">
                <a:solidFill>
                  <a:srgbClr val="FF0000"/>
                </a:solidFill>
                <a:latin typeface="Times New Roman" panose="02020603050405020304" pitchFamily="18" charset="0"/>
              </a:rPr>
              <a:t>无法用数学方程</a:t>
            </a:r>
            <a:r>
              <a:rPr lang="zh-CN" altLang="en-US" sz="2600" dirty="0">
                <a:solidFill>
                  <a:srgbClr val="FF0000"/>
                </a:solidFill>
                <a:latin typeface="Times New Roman" panose="02020603050405020304" pitchFamily="18" charset="0"/>
              </a:rPr>
              <a:t>加以描述</a:t>
            </a:r>
            <a:r>
              <a:rPr lang="zh-CN" altLang="en-US" sz="2600" dirty="0">
                <a:latin typeface="Times New Roman" panose="02020603050405020304" pitchFamily="18" charset="0"/>
              </a:rPr>
              <a:t>，此时采用</a:t>
            </a:r>
            <a:r>
              <a:rPr lang="zh-CN" altLang="en-US" sz="2600" dirty="0">
                <a:solidFill>
                  <a:srgbClr val="0000CC"/>
                </a:solidFill>
                <a:effectLst>
                  <a:outerShdw blurRad="38100" dist="38100" dir="2700000" algn="tl">
                    <a:srgbClr val="C0C0C0"/>
                  </a:outerShdw>
                </a:effectLst>
                <a:latin typeface="Times New Roman" panose="02020603050405020304" pitchFamily="18" charset="0"/>
              </a:rPr>
              <a:t>数据结构</a:t>
            </a:r>
            <a:r>
              <a:rPr lang="zh-CN" altLang="en-US" sz="2600" dirty="0">
                <a:latin typeface="Times New Roman" panose="02020603050405020304" pitchFamily="18" charset="0"/>
              </a:rPr>
              <a:t>作为问题的数学模型。</a:t>
            </a:r>
            <a:endParaRPr kumimoji="0" lang="zh-CN" altLang="en-US" sz="2800" dirty="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4"/>
          <p:cNvSpPr txBox="1">
            <a:spLocks noChangeArrowheads="1"/>
          </p:cNvSpPr>
          <p:nvPr/>
        </p:nvSpPr>
        <p:spPr bwMode="auto">
          <a:xfrm>
            <a:off x="1993904" y="1484317"/>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1849443" y="3343277"/>
            <a:ext cx="8207375" cy="1528763"/>
            <a:chOff x="295" y="704"/>
            <a:chExt cx="5170" cy="963"/>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7929505" y="2013247"/>
            <a:ext cx="1852732" cy="103763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CC"/>
                </a:solidFill>
                <a:latin typeface="Times New Roman" panose="02020603050405020304" pitchFamily="18" charset="0"/>
                <a:ea typeface="黑体" panose="02010609060101010101" pitchFamily="49" charset="-122"/>
              </a:rPr>
              <a:t>队列</a:t>
            </a:r>
          </a:p>
        </p:txBody>
      </p:sp>
      <p:sp>
        <p:nvSpPr>
          <p:cNvPr id="85000" name="Line 19"/>
          <p:cNvSpPr>
            <a:spLocks noChangeShapeType="1"/>
          </p:cNvSpPr>
          <p:nvPr/>
        </p:nvSpPr>
        <p:spPr bwMode="auto">
          <a:xfrm>
            <a:off x="7432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文本框 1"/>
          <p:cNvSpPr txBox="1">
            <a:spLocks noChangeArrowheads="1"/>
          </p:cNvSpPr>
          <p:nvPr/>
        </p:nvSpPr>
        <p:spPr bwMode="auto">
          <a:xfrm>
            <a:off x="1992313" y="1268414"/>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42" y="2122490"/>
            <a:ext cx="7920037" cy="433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25"/>
          <p:cNvGrpSpPr>
            <a:grpSpLocks/>
          </p:cNvGrpSpPr>
          <p:nvPr/>
        </p:nvGrpSpPr>
        <p:grpSpPr bwMode="auto">
          <a:xfrm>
            <a:off x="7391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631955" y="1219203"/>
            <a:ext cx="3330575" cy="954107"/>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76317"/>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1774828" y="1219203"/>
            <a:ext cx="29527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666879" y="185739"/>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endParaRPr kumimoji="0" lang="zh-CN" altLang="zh-CN" dirty="0">
              <a:solidFill>
                <a:srgbClr val="0000CC"/>
              </a:solidFill>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normAutofit fontScale="90000"/>
          </a:bodyPr>
          <a:lstStyle/>
          <a:p>
            <a:r>
              <a:rPr lang="en-US" altLang="zh-CN" dirty="0" smtClean="0"/>
              <a:t>2</a:t>
            </a:r>
            <a:r>
              <a:rPr lang="zh-CN" altLang="en-US" dirty="0" smtClean="0"/>
              <a:t>、非</a:t>
            </a:r>
            <a:r>
              <a:rPr lang="zh-CN" altLang="en-US" dirty="0"/>
              <a:t>数值计算问题（续</a:t>
            </a:r>
            <a:r>
              <a:rPr lang="zh-CN" altLang="en-US" dirty="0" smtClean="0"/>
              <a:t>）</a:t>
            </a:r>
            <a:endParaRPr lang="zh-CN" altLang="en-US" dirty="0"/>
          </a:p>
        </p:txBody>
      </p:sp>
      <p:sp>
        <p:nvSpPr>
          <p:cNvPr id="4" name="内容占位符 3"/>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txBox="1">
            <a:spLocks noChangeArrowheads="1"/>
          </p:cNvSpPr>
          <p:nvPr/>
        </p:nvSpPr>
        <p:spPr bwMode="auto">
          <a:xfrm>
            <a:off x="623392" y="980728"/>
            <a:ext cx="10801200"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dirty="0">
                <a:solidFill>
                  <a:srgbClr val="0033CC"/>
                </a:solidFill>
                <a:latin typeface="仿宋_GB2312" pitchFamily="49" charset="-122"/>
              </a:rPr>
              <a:t>求解非数值计算问题：</a:t>
            </a:r>
            <a:r>
              <a:rPr kumimoji="0" lang="zh-CN" altLang="en-US" sz="2800" dirty="0">
                <a:latin typeface="楷体_GB2312" pitchFamily="49" charset="-122"/>
              </a:rPr>
              <a:t>主要考虑的是设计出合适的数据结构及相应的</a:t>
            </a:r>
            <a:r>
              <a:rPr kumimoji="0" lang="zh-CN" altLang="en-US" sz="2800" dirty="0" smtClean="0">
                <a:latin typeface="楷体_GB2312" pitchFamily="49" charset="-122"/>
              </a:rPr>
              <a:t>算法</a:t>
            </a:r>
            <a:r>
              <a:rPr kumimoji="0" lang="zh-CN" altLang="en-US" sz="2800" dirty="0">
                <a:latin typeface="楷体_GB2312" pitchFamily="49" charset="-122"/>
              </a:rPr>
              <a:t>，</a:t>
            </a:r>
            <a:r>
              <a:rPr kumimoji="0" lang="zh-CN" altLang="en-US" sz="2800" dirty="0" smtClean="0">
                <a:latin typeface="楷体_GB2312" pitchFamily="49" charset="-122"/>
              </a:rPr>
              <a:t>即考虑</a:t>
            </a:r>
            <a:r>
              <a:rPr kumimoji="0" lang="zh-CN" altLang="en-US" sz="2800" dirty="0">
                <a:latin typeface="楷体_GB2312" pitchFamily="49" charset="-122"/>
              </a:rPr>
              <a:t>对相关的各种信息</a:t>
            </a:r>
            <a:r>
              <a:rPr kumimoji="0" lang="zh-CN" altLang="en-US" sz="2800" u="sng" dirty="0">
                <a:solidFill>
                  <a:srgbClr val="0000CC"/>
                </a:solidFill>
                <a:latin typeface="楷体_GB2312" pitchFamily="49" charset="-122"/>
              </a:rPr>
              <a:t>如何表示、组织和存储</a:t>
            </a:r>
            <a:r>
              <a:rPr kumimoji="0" lang="zh-CN" altLang="en-US" sz="2800" dirty="0" smtClean="0">
                <a:latin typeface="楷体_GB2312" pitchFamily="49" charset="-122"/>
              </a:rPr>
              <a:t>？</a:t>
            </a:r>
            <a:endParaRPr kumimoji="0" lang="en-US" altLang="zh-CN" sz="2800" dirty="0" smtClean="0">
              <a:latin typeface="楷体_GB2312" pitchFamily="49" charset="-122"/>
            </a:endParaRPr>
          </a:p>
          <a:p>
            <a:pPr eaLnBrk="1" hangingPunct="1">
              <a:lnSpc>
                <a:spcPct val="130000"/>
              </a:lnSpc>
              <a:buClr>
                <a:srgbClr val="0099CC"/>
              </a:buClr>
              <a:defRPr/>
            </a:pPr>
            <a:r>
              <a:rPr kumimoji="0" lang="zh-CN" altLang="en-US" sz="2800" dirty="0" smtClean="0">
                <a:latin typeface="楷体_GB2312" pitchFamily="49" charset="-122"/>
              </a:rPr>
              <a:t>因此</a:t>
            </a:r>
            <a:r>
              <a:rPr kumimoji="0" lang="zh-CN" altLang="en-US" sz="2800" dirty="0">
                <a:latin typeface="楷体_GB2312" pitchFamily="49" charset="-122"/>
              </a:rPr>
              <a:t>，可以认为：</a:t>
            </a:r>
            <a:r>
              <a:rPr kumimoji="0" lang="zh-CN" altLang="en-US" sz="2800" dirty="0">
                <a:solidFill>
                  <a:srgbClr val="0000CC"/>
                </a:solidFill>
                <a:latin typeface="楷体_GB2312" pitchFamily="49" charset="-122"/>
              </a:rPr>
              <a:t>数据结构</a:t>
            </a:r>
            <a:r>
              <a:rPr kumimoji="0" lang="zh-CN" altLang="en-US" sz="2800" dirty="0">
                <a:latin typeface="楷体_GB2312" pitchFamily="49" charset="-122"/>
              </a:rPr>
              <a:t>是一门研究非数值计算的程序设计问题中计算机的</a:t>
            </a:r>
            <a:r>
              <a:rPr kumimoji="0" lang="zh-CN" altLang="en-US" sz="2800" dirty="0">
                <a:solidFill>
                  <a:srgbClr val="0000CC"/>
                </a:solidFill>
                <a:effectLst>
                  <a:outerShdw blurRad="38100" dist="38100" dir="2700000" algn="tl">
                    <a:srgbClr val="C0C0C0"/>
                  </a:outerShdw>
                </a:effectLst>
                <a:latin typeface="楷体_GB2312" pitchFamily="49" charset="-122"/>
              </a:rPr>
              <a:t>操作对象</a:t>
            </a:r>
            <a:r>
              <a:rPr kumimoji="0" lang="zh-CN" altLang="en-US" sz="2800" dirty="0">
                <a:latin typeface="楷体_GB2312" pitchFamily="49" charset="-122"/>
              </a:rPr>
              <a:t>以及它们之间的</a:t>
            </a:r>
            <a:r>
              <a:rPr kumimoji="0" lang="zh-CN" altLang="en-US" sz="2800" dirty="0">
                <a:solidFill>
                  <a:srgbClr val="0000CC"/>
                </a:solidFill>
                <a:effectLst>
                  <a:outerShdw blurRad="38100" dist="38100" dir="2700000" algn="tl">
                    <a:srgbClr val="C0C0C0"/>
                  </a:outerShdw>
                </a:effectLst>
                <a:latin typeface="楷体_GB2312" pitchFamily="49" charset="-122"/>
              </a:rPr>
              <a:t>关系</a:t>
            </a:r>
            <a:r>
              <a:rPr kumimoji="0" lang="zh-CN" altLang="en-US" sz="2800" dirty="0">
                <a:latin typeface="楷体_GB2312" pitchFamily="49" charset="-122"/>
              </a:rPr>
              <a:t>和</a:t>
            </a:r>
            <a:r>
              <a:rPr kumimoji="0" lang="zh-CN" altLang="en-US" sz="2800" dirty="0">
                <a:solidFill>
                  <a:srgbClr val="0000CC"/>
                </a:solidFill>
                <a:effectLst>
                  <a:outerShdw blurRad="38100" dist="38100" dir="2700000" algn="tl">
                    <a:srgbClr val="C0C0C0"/>
                  </a:outerShdw>
                </a:effectLst>
                <a:latin typeface="楷体_GB2312" pitchFamily="49" charset="-122"/>
              </a:rPr>
              <a:t>操作</a:t>
            </a:r>
            <a:r>
              <a:rPr kumimoji="0" lang="zh-CN" altLang="en-US" sz="2800" dirty="0">
                <a:latin typeface="楷体_GB2312" pitchFamily="49" charset="-122"/>
              </a:rPr>
              <a:t>等等的学科。</a:t>
            </a:r>
            <a:endParaRPr kumimoji="0" lang="zh-CN" altLang="en-US" sz="2800" u="sng" dirty="0">
              <a:latin typeface="楷体_GB2312" pitchFamily="49" charset="-122"/>
            </a:endParaRPr>
          </a:p>
        </p:txBody>
      </p:sp>
      <p:sp>
        <p:nvSpPr>
          <p:cNvPr id="2" name="标题 1"/>
          <p:cNvSpPr>
            <a:spLocks noGrp="1"/>
          </p:cNvSpPr>
          <p:nvPr>
            <p:ph type="title"/>
          </p:nvPr>
        </p:nvSpPr>
        <p:spPr/>
        <p:txBody>
          <a:bodyPr>
            <a:normAutofit fontScale="90000"/>
          </a:bodyPr>
          <a:lstStyle/>
          <a:p>
            <a:r>
              <a:rPr lang="en-US" altLang="zh-CN"/>
              <a:t>2</a:t>
            </a:r>
            <a:r>
              <a:rPr lang="zh-CN" altLang="en-US"/>
              <a:t>、非数值计算问题（续）</a:t>
            </a:r>
          </a:p>
        </p:txBody>
      </p:sp>
      <p:pic>
        <p:nvPicPr>
          <p:cNvPr id="4" name="Picture 4" descr="https://picx.zhimg.com/v2-b93e4f485461f7516902485f0ee48c76_r.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3501008"/>
            <a:ext cx="4253519" cy="310988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176120" y="4365104"/>
            <a:ext cx="3775393" cy="1384995"/>
          </a:xfrm>
          <a:prstGeom prst="rect">
            <a:avLst/>
          </a:prstGeom>
          <a:noFill/>
        </p:spPr>
        <p:txBody>
          <a:bodyPr wrap="none" rtlCol="0">
            <a:spAutoFit/>
          </a:bodyPr>
          <a:lstStyle/>
          <a:p>
            <a:r>
              <a:rPr lang="zh-CN" altLang="en-US" sz="2800" b="0" smtClean="0"/>
              <a:t>对象：书</a:t>
            </a:r>
            <a:endParaRPr lang="en-US" altLang="zh-CN" sz="2800" b="0" smtClean="0"/>
          </a:p>
          <a:p>
            <a:r>
              <a:rPr lang="zh-CN" altLang="en-US" sz="2800" b="0" smtClean="0"/>
              <a:t>关系：线性</a:t>
            </a:r>
            <a:endParaRPr lang="en-US" altLang="zh-CN" sz="2800" b="0" smtClean="0"/>
          </a:p>
          <a:p>
            <a:r>
              <a:rPr lang="zh-CN" altLang="en-US" sz="2800" b="0" smtClean="0"/>
              <a:t>操作：存，取，排序等</a:t>
            </a:r>
            <a:endParaRPr lang="zh-CN" altLang="en-US" sz="2800" b="0" dirty="0" smtClean="0"/>
          </a:p>
        </p:txBody>
      </p:sp>
    </p:spTree>
    <p:extLst>
      <p:ext uri="{BB962C8B-B14F-4D97-AF65-F5344CB8AC3E}">
        <p14:creationId xmlns:p14="http://schemas.microsoft.com/office/powerpoint/2010/main" val="129327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6"/>
          <p:cNvSpPr>
            <a:spLocks noGrp="1"/>
          </p:cNvSpPr>
          <p:nvPr>
            <p:ph type="title"/>
          </p:nvPr>
        </p:nvSpPr>
        <p:spPr/>
        <p:txBody>
          <a:bodyPr>
            <a:normAutofit fontScale="90000"/>
          </a:bodyPr>
          <a:lstStyle/>
          <a:p>
            <a:r>
              <a:rPr lang="en-US" altLang="zh-CN" smtClean="0"/>
              <a:t>Q1:</a:t>
            </a:r>
            <a:r>
              <a:rPr lang="zh-CN" altLang="en-US" smtClean="0"/>
              <a:t>为什么学习数据结构？</a:t>
            </a:r>
          </a:p>
        </p:txBody>
      </p:sp>
      <p:sp>
        <p:nvSpPr>
          <p:cNvPr id="5123" name="内容占位符 7"/>
          <p:cNvSpPr>
            <a:spLocks noGrp="1"/>
          </p:cNvSpPr>
          <p:nvPr>
            <p:ph idx="1"/>
          </p:nvPr>
        </p:nvSpPr>
        <p:spPr/>
        <p:txBody>
          <a:bodyPr/>
          <a:lstStyle/>
          <a:p>
            <a:pPr>
              <a:defRPr/>
            </a:pPr>
            <a:r>
              <a:rPr lang="zh-CN" altLang="en-US" dirty="0" smtClean="0"/>
              <a:t>计算机相关专业的</a:t>
            </a:r>
            <a:r>
              <a:rPr lang="zh-CN" altLang="en-US" dirty="0" smtClean="0">
                <a:solidFill>
                  <a:srgbClr val="0000FF"/>
                </a:solidFill>
              </a:rPr>
              <a:t>专业基础课</a:t>
            </a:r>
            <a:endParaRPr lang="en-US" altLang="zh-CN" dirty="0" smtClean="0">
              <a:solidFill>
                <a:srgbClr val="0000FF"/>
              </a:solidFill>
            </a:endParaRPr>
          </a:p>
          <a:p>
            <a:pPr>
              <a:defRPr/>
            </a:pPr>
            <a:r>
              <a:rPr lang="zh-CN" altLang="en-US" dirty="0" smtClean="0"/>
              <a:t>计算机专业考研专业课必考内容</a:t>
            </a:r>
            <a:endParaRPr lang="en-US" altLang="zh-CN" dirty="0" smtClean="0"/>
          </a:p>
          <a:p>
            <a:pPr lvl="1">
              <a:defRPr/>
            </a:pPr>
            <a:r>
              <a:rPr lang="zh-CN" altLang="en-US" dirty="0"/>
              <a:t>计算机基础</a:t>
            </a:r>
            <a:r>
              <a:rPr lang="zh-CN" altLang="en-US" dirty="0" smtClean="0"/>
              <a:t>综合</a:t>
            </a:r>
            <a:r>
              <a:rPr lang="en-US" altLang="zh-CN" dirty="0" smtClean="0"/>
              <a:t>(408)</a:t>
            </a:r>
            <a:r>
              <a:rPr lang="zh-CN" altLang="en-US" dirty="0" smtClean="0"/>
              <a:t>，</a:t>
            </a:r>
            <a:r>
              <a:rPr lang="zh-CN" altLang="en-US" dirty="0"/>
              <a:t>主要通过选择题</a:t>
            </a:r>
            <a:r>
              <a:rPr lang="en-US" altLang="zh-CN" dirty="0"/>
              <a:t>(40</a:t>
            </a:r>
            <a:r>
              <a:rPr lang="zh-CN" altLang="en-US" dirty="0"/>
              <a:t>题，每题</a:t>
            </a:r>
            <a:r>
              <a:rPr lang="en-US" altLang="zh-CN" dirty="0"/>
              <a:t>2</a:t>
            </a:r>
            <a:r>
              <a:rPr lang="zh-CN" altLang="en-US" dirty="0"/>
              <a:t>分，共</a:t>
            </a:r>
            <a:r>
              <a:rPr lang="en-US" altLang="zh-CN" dirty="0"/>
              <a:t>80</a:t>
            </a:r>
            <a:r>
              <a:rPr lang="zh-CN" altLang="en-US" dirty="0"/>
              <a:t>分</a:t>
            </a:r>
            <a:r>
              <a:rPr lang="en-US" altLang="zh-CN" dirty="0"/>
              <a:t>)</a:t>
            </a:r>
            <a:r>
              <a:rPr lang="zh-CN" altLang="en-US" dirty="0"/>
              <a:t>和大题</a:t>
            </a:r>
            <a:r>
              <a:rPr lang="en-US" altLang="zh-CN" dirty="0"/>
              <a:t>(7</a:t>
            </a:r>
            <a:r>
              <a:rPr lang="zh-CN" altLang="en-US" dirty="0"/>
              <a:t>题，每题分数不等，共</a:t>
            </a:r>
            <a:r>
              <a:rPr lang="en-US" altLang="zh-CN" dirty="0"/>
              <a:t>70</a:t>
            </a:r>
            <a:r>
              <a:rPr lang="zh-CN" altLang="en-US" dirty="0"/>
              <a:t>分</a:t>
            </a:r>
            <a:r>
              <a:rPr lang="en-US" altLang="zh-CN" dirty="0"/>
              <a:t>)</a:t>
            </a:r>
            <a:r>
              <a:rPr lang="zh-CN" altLang="en-US" dirty="0"/>
              <a:t>进行</a:t>
            </a:r>
            <a:r>
              <a:rPr lang="zh-CN" altLang="en-US" dirty="0" smtClean="0"/>
              <a:t>考察</a:t>
            </a:r>
            <a:endParaRPr lang="en-US" altLang="zh-CN" dirty="0" smtClean="0"/>
          </a:p>
          <a:p>
            <a:pPr lvl="2">
              <a:defRPr/>
            </a:pPr>
            <a:r>
              <a:rPr lang="zh-CN" altLang="en-US" b="1" dirty="0">
                <a:solidFill>
                  <a:srgbClr val="0000FF"/>
                </a:solidFill>
              </a:rPr>
              <a:t>数据结构 </a:t>
            </a:r>
            <a:r>
              <a:rPr lang="en-US" altLang="zh-CN" b="1" dirty="0">
                <a:solidFill>
                  <a:srgbClr val="0000FF"/>
                </a:solidFill>
              </a:rPr>
              <a:t>45</a:t>
            </a:r>
            <a:r>
              <a:rPr lang="zh-CN" altLang="en-US" b="1" dirty="0">
                <a:solidFill>
                  <a:srgbClr val="0000FF"/>
                </a:solidFill>
              </a:rPr>
              <a:t>分</a:t>
            </a:r>
          </a:p>
          <a:p>
            <a:pPr lvl="2">
              <a:defRPr/>
            </a:pPr>
            <a:r>
              <a:rPr lang="zh-CN" altLang="en-US" dirty="0"/>
              <a:t>计算机组成原理 </a:t>
            </a:r>
            <a:r>
              <a:rPr lang="en-US" altLang="zh-CN" dirty="0"/>
              <a:t>45</a:t>
            </a:r>
            <a:r>
              <a:rPr lang="zh-CN" altLang="en-US" dirty="0"/>
              <a:t>分</a:t>
            </a:r>
          </a:p>
          <a:p>
            <a:pPr lvl="2">
              <a:defRPr/>
            </a:pPr>
            <a:r>
              <a:rPr lang="zh-CN" altLang="en-US" dirty="0"/>
              <a:t>操作系统</a:t>
            </a:r>
            <a:r>
              <a:rPr lang="en-US" altLang="zh-CN" dirty="0"/>
              <a:t>35</a:t>
            </a:r>
            <a:r>
              <a:rPr lang="zh-CN" altLang="en-US" dirty="0"/>
              <a:t>分</a:t>
            </a:r>
          </a:p>
          <a:p>
            <a:pPr lvl="2">
              <a:defRPr/>
            </a:pPr>
            <a:r>
              <a:rPr lang="zh-CN" altLang="en-US" dirty="0"/>
              <a:t>计算机网络 </a:t>
            </a:r>
            <a:r>
              <a:rPr lang="en-US" altLang="zh-CN" dirty="0"/>
              <a:t>25</a:t>
            </a:r>
            <a:r>
              <a:rPr lang="zh-CN" altLang="en-US" dirty="0"/>
              <a:t>分</a:t>
            </a: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947" y="4235152"/>
            <a:ext cx="8010525" cy="2362200"/>
          </a:xfrm>
          <a:prstGeom prst="rect">
            <a:avLst/>
          </a:prstGeom>
        </p:spPr>
      </p:pic>
      <p:sp>
        <p:nvSpPr>
          <p:cNvPr id="3" name="右大括号 2"/>
          <p:cNvSpPr/>
          <p:nvPr/>
        </p:nvSpPr>
        <p:spPr>
          <a:xfrm>
            <a:off x="4655840" y="2852936"/>
            <a:ext cx="216024"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856638" y="3198167"/>
            <a:ext cx="864096" cy="461665"/>
          </a:xfrm>
          <a:prstGeom prst="rect">
            <a:avLst/>
          </a:prstGeom>
          <a:noFill/>
        </p:spPr>
        <p:txBody>
          <a:bodyPr wrap="square" rtlCol="0">
            <a:spAutoFit/>
          </a:bodyPr>
          <a:lstStyle/>
          <a:p>
            <a:r>
              <a:rPr lang="en-US" altLang="zh-CN" sz="2400" b="0" dirty="0" smtClean="0"/>
              <a:t>150</a:t>
            </a:r>
            <a:endParaRPr lang="zh-CN" altLang="en-US" sz="2400" b="0" dirty="0" smtClean="0"/>
          </a:p>
        </p:txBody>
      </p:sp>
      <p:sp>
        <p:nvSpPr>
          <p:cNvPr id="5" name="AutoShape 2" descr="https://nimg.ws.126.net/?url=http%3A%2F%2Fdingyue.ws.126.net%2F2023%2F0215%2F6a585e8ap00rq3vev000bd200eo003lg00id004h.png&amp;thumbnail=750x2147483647&amp;quality=75&amp;type=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3429" y="7937"/>
            <a:ext cx="5028571" cy="1228571"/>
          </a:xfrm>
          <a:prstGeom prst="rect">
            <a:avLst/>
          </a:prstGeom>
        </p:spPr>
      </p:pic>
      <p:sp>
        <p:nvSpPr>
          <p:cNvPr id="9" name="矩形 8"/>
          <p:cNvSpPr/>
          <p:nvPr/>
        </p:nvSpPr>
        <p:spPr>
          <a:xfrm>
            <a:off x="7176120" y="1235763"/>
            <a:ext cx="5040560" cy="400110"/>
          </a:xfrm>
          <a:prstGeom prst="rect">
            <a:avLst/>
          </a:prstGeom>
        </p:spPr>
        <p:txBody>
          <a:bodyPr wrap="square">
            <a:spAutoFit/>
          </a:bodyPr>
          <a:lstStyle/>
          <a:p>
            <a:r>
              <a:rPr lang="zh-CN" altLang="en-US" sz="2000" dirty="0">
                <a:solidFill>
                  <a:srgbClr val="0000FF"/>
                </a:solidFill>
                <a:latin typeface="+mn-ea"/>
                <a:ea typeface="+mn-ea"/>
              </a:rPr>
              <a:t>由</a:t>
            </a:r>
            <a:r>
              <a:rPr lang="en-US" altLang="zh-CN" sz="2000" dirty="0" err="1">
                <a:solidFill>
                  <a:srgbClr val="0000FF"/>
                </a:solidFill>
                <a:latin typeface="+mn-ea"/>
                <a:ea typeface="+mn-ea"/>
              </a:rPr>
              <a:t>ChatGPT</a:t>
            </a:r>
            <a:r>
              <a:rPr lang="zh-CN" altLang="en-US" sz="2000" dirty="0">
                <a:solidFill>
                  <a:srgbClr val="0000FF"/>
                </a:solidFill>
                <a:latin typeface="+mn-ea"/>
                <a:ea typeface="+mn-ea"/>
              </a:rPr>
              <a:t>给出的</a:t>
            </a:r>
            <a:r>
              <a:rPr lang="en-US" altLang="zh-CN" sz="2000" dirty="0">
                <a:solidFill>
                  <a:srgbClr val="0000FF"/>
                </a:solidFill>
                <a:latin typeface="+mn-ea"/>
                <a:ea typeface="+mn-ea"/>
              </a:rPr>
              <a:t>408</a:t>
            </a:r>
            <a:r>
              <a:rPr lang="zh-CN" altLang="en-US" sz="2000" dirty="0">
                <a:solidFill>
                  <a:srgbClr val="0000FF"/>
                </a:solidFill>
                <a:latin typeface="+mn-ea"/>
                <a:ea typeface="+mn-ea"/>
              </a:rPr>
              <a:t>代码</a:t>
            </a:r>
            <a:r>
              <a:rPr lang="en-US" altLang="zh-CN" sz="2000" dirty="0">
                <a:solidFill>
                  <a:srgbClr val="0000FF"/>
                </a:solidFill>
                <a:latin typeface="+mn-ea"/>
                <a:ea typeface="+mn-ea"/>
              </a:rPr>
              <a:t>90%</a:t>
            </a:r>
            <a:r>
              <a:rPr lang="zh-CN" altLang="en-US" sz="2000" dirty="0">
                <a:solidFill>
                  <a:srgbClr val="0000FF"/>
                </a:solidFill>
                <a:latin typeface="+mn-ea"/>
                <a:ea typeface="+mn-ea"/>
              </a:rPr>
              <a:t>可以拿</a:t>
            </a:r>
            <a:r>
              <a:rPr lang="zh-CN" altLang="en-US" sz="2000" dirty="0" smtClean="0">
                <a:solidFill>
                  <a:srgbClr val="0000FF"/>
                </a:solidFill>
                <a:latin typeface="+mn-ea"/>
                <a:ea typeface="+mn-ea"/>
              </a:rPr>
              <a:t>满分！</a:t>
            </a:r>
            <a:endParaRPr lang="zh-CN" altLang="en-US" sz="2000" dirty="0">
              <a:solidFill>
                <a:srgbClr val="0000FF"/>
              </a:solidFill>
              <a:latin typeface="+mn-ea"/>
              <a:ea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normAutofit/>
          </a:bodyPr>
          <a:lstStyle/>
          <a:p>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idx="1"/>
          </p:nvPr>
        </p:nvSpPr>
        <p:spPr/>
        <p:txBody>
          <a:bodyPr/>
          <a:lstStyle/>
          <a:p>
            <a:pPr>
              <a:lnSpc>
                <a:spcPct val="130000"/>
              </a:lnSpc>
              <a:buClr>
                <a:schemeClr val="tx2"/>
              </a:buClr>
              <a:buSzPct val="45000"/>
              <a:buFont typeface="Wingdings" panose="05000000000000000000" pitchFamily="2" charset="2"/>
              <a:buChar char="n"/>
              <a:defRPr/>
            </a:pPr>
            <a:r>
              <a:rPr lang="zh-CN" altLang="en-US" dirty="0">
                <a:latin typeface="+mn-ea"/>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846267" y="173039"/>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163" name="Rectangle 3"/>
          <p:cNvSpPr>
            <a:spLocks noChangeArrowheads="1"/>
          </p:cNvSpPr>
          <p:nvPr/>
        </p:nvSpPr>
        <p:spPr bwMode="auto">
          <a:xfrm>
            <a:off x="1453976" y="1052736"/>
            <a:ext cx="932497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dirty="0">
                <a:latin typeface="楷体_GB2312" pitchFamily="49" charset="-122"/>
              </a:rPr>
              <a:t>数据的</a:t>
            </a:r>
            <a:r>
              <a:rPr lang="zh-CN" altLang="en-US" sz="2800" dirty="0">
                <a:solidFill>
                  <a:srgbClr val="0033CC"/>
                </a:solidFill>
                <a:latin typeface="楷体_GB2312" pitchFamily="49" charset="-122"/>
              </a:rPr>
              <a:t>基本单位</a:t>
            </a:r>
            <a:r>
              <a:rPr lang="zh-CN" altLang="en-US" sz="2800" dirty="0">
                <a:latin typeface="楷体_GB2312" pitchFamily="49" charset="-122"/>
              </a:rPr>
              <a:t>。在计算机程序中常作为一个整体进行考虑和处理。</a:t>
            </a:r>
          </a:p>
          <a:p>
            <a:pPr>
              <a:lnSpc>
                <a:spcPct val="130000"/>
              </a:lnSpc>
              <a:buClr>
                <a:schemeClr val="tx2"/>
              </a:buClr>
              <a:buSzPct val="45000"/>
            </a:pPr>
            <a:r>
              <a:rPr lang="zh-CN" altLang="en-US" sz="2800" dirty="0">
                <a:latin typeface="楷体_GB2312" pitchFamily="49" charset="-122"/>
              </a:rPr>
              <a:t>有时一个数据</a:t>
            </a:r>
            <a:r>
              <a:rPr lang="zh-CN" altLang="en-US" sz="2800" dirty="0">
                <a:latin typeface="Times New Roman" panose="02020603050405020304" pitchFamily="18" charset="0"/>
                <a:cs typeface="Times New Roman" panose="02020603050405020304" pitchFamily="18" charset="0"/>
              </a:rPr>
              <a:t>元素可</a:t>
            </a:r>
            <a:r>
              <a:rPr lang="zh-CN" altLang="en-US" sz="2800" dirty="0">
                <a:latin typeface="楷体_GB2312" pitchFamily="49" charset="-122"/>
              </a:rPr>
              <a:t>以由若干</a:t>
            </a:r>
            <a:r>
              <a:rPr lang="zh-CN" altLang="en-US" sz="2800" dirty="0">
                <a:solidFill>
                  <a:srgbClr val="0033CC"/>
                </a:solidFill>
                <a:latin typeface="楷体_GB2312" pitchFamily="49" charset="-122"/>
              </a:rPr>
              <a:t>数据项</a:t>
            </a:r>
            <a:r>
              <a:rPr lang="en-US" altLang="zh-CN" sz="2400" dirty="0">
                <a:latin typeface="Times New Roman" panose="02020603050405020304" pitchFamily="18" charset="0"/>
                <a:cs typeface="Times New Roman" panose="02020603050405020304" pitchFamily="18" charset="0"/>
              </a:rPr>
              <a:t>(Data Item)</a:t>
            </a:r>
            <a:r>
              <a:rPr lang="zh-CN" altLang="en-US" sz="2800" dirty="0">
                <a:latin typeface="Times New Roman" panose="02020603050405020304" pitchFamily="18" charset="0"/>
                <a:cs typeface="Times New Roman" panose="02020603050405020304" pitchFamily="18" charset="0"/>
              </a:rPr>
              <a:t>组成。数据项是具有独立含义的</a:t>
            </a:r>
            <a:r>
              <a:rPr lang="zh-CN" altLang="en-US" sz="2800" dirty="0">
                <a:latin typeface="楷体_GB2312" pitchFamily="49" charset="-122"/>
              </a:rPr>
              <a:t>最小标识单位。</a:t>
            </a:r>
          </a:p>
          <a:p>
            <a:pPr>
              <a:lnSpc>
                <a:spcPct val="130000"/>
              </a:lnSpc>
              <a:buClr>
                <a:schemeClr val="tx2"/>
              </a:buClr>
              <a:buSzPct val="45000"/>
            </a:pPr>
            <a:r>
              <a:rPr lang="zh-CN" altLang="en-US" sz="2800" dirty="0">
                <a:latin typeface="楷体_GB2312" pitchFamily="49" charset="-122"/>
              </a:rPr>
              <a:t>数据元素又称为元素、结点、记录。</a:t>
            </a:r>
          </a:p>
        </p:txBody>
      </p:sp>
      <p:grpSp>
        <p:nvGrpSpPr>
          <p:cNvPr id="92167" name="Group 3"/>
          <p:cNvGrpSpPr>
            <a:grpSpLocks/>
          </p:cNvGrpSpPr>
          <p:nvPr/>
        </p:nvGrpSpPr>
        <p:grpSpPr bwMode="auto">
          <a:xfrm>
            <a:off x="3033718" y="4510313"/>
            <a:ext cx="6662737" cy="2087563"/>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709490" y="4925280"/>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8532291" y="3464100"/>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2770313" y="5109946"/>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8976519" y="3833434"/>
            <a:ext cx="0" cy="574055"/>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
        <p:nvSpPr>
          <p:cNvPr id="3" name="标题 2"/>
          <p:cNvSpPr>
            <a:spLocks noGrp="1"/>
          </p:cNvSpPr>
          <p:nvPr>
            <p:ph type="title"/>
          </p:nvPr>
        </p:nvSpPr>
        <p:spPr/>
        <p:txBody>
          <a:bodyPr>
            <a:normAutofit fontScale="90000"/>
          </a:bodyPr>
          <a:lstStyle/>
          <a:p>
            <a:r>
              <a:rPr lang="zh-CN" altLang="en-US" dirty="0"/>
              <a:t>数据元素 </a:t>
            </a:r>
            <a:r>
              <a:rPr lang="en-US" altLang="zh-CN" dirty="0"/>
              <a:t>(data element</a:t>
            </a:r>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3058362"/>
            <a:ext cx="6337920" cy="3635350"/>
          </a:xfrm>
          <a:prstGeom prst="rect">
            <a:avLst/>
          </a:prstGeom>
        </p:spPr>
      </p:pic>
      <p:sp>
        <p:nvSpPr>
          <p:cNvPr id="93186" name="Rectangle 2"/>
          <p:cNvSpPr>
            <a:spLocks noGrp="1" noChangeArrowheads="1"/>
          </p:cNvSpPr>
          <p:nvPr>
            <p:ph type="title"/>
          </p:nvPr>
        </p:nvSpPr>
        <p:spPr/>
        <p:txBody>
          <a:bodyPr>
            <a:normAutofit/>
          </a:bodyPr>
          <a:lstStyle/>
          <a:p>
            <a:r>
              <a:rPr lang="zh-CN" altLang="en-US" sz="4000" dirty="0">
                <a:solidFill>
                  <a:srgbClr val="0000CC"/>
                </a:solidFill>
                <a:latin typeface="黑体" panose="02010609060101010101" pitchFamily="49" charset="-122"/>
                <a:ea typeface="黑体" panose="02010609060101010101" pitchFamily="49" charset="-122"/>
              </a:rPr>
              <a:t>数据</a:t>
            </a:r>
            <a:r>
              <a:rPr lang="zh-CN" altLang="en-US"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4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idx="1"/>
          </p:nvPr>
        </p:nvSpPr>
        <p:spPr/>
        <p:txBody>
          <a:bodyPr/>
          <a:lstStyle/>
          <a:p>
            <a:pPr>
              <a:lnSpc>
                <a:spcPct val="130000"/>
              </a:lnSpc>
              <a:buClr>
                <a:schemeClr val="tx2"/>
              </a:buClr>
              <a:buSzPct val="45000"/>
              <a:buFont typeface="Wingdings" panose="05000000000000000000" pitchFamily="2" charset="2"/>
              <a:buChar char="n"/>
            </a:pPr>
            <a:r>
              <a:rPr lang="zh-CN" altLang="en-US" dirty="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dirty="0"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dirty="0" smtClean="0">
                <a:latin typeface="楷体_GB2312" pitchFamily="49" charset="-122"/>
              </a:rPr>
              <a:t>           </a:t>
            </a:r>
            <a:r>
              <a:rPr lang="en-US" altLang="zh-CN" i="1" dirty="0" smtClean="0">
                <a:latin typeface="Times New Roman" panose="02020603050405020304" pitchFamily="18" charset="0"/>
                <a:cs typeface="Times New Roman" panose="02020603050405020304" pitchFamily="18" charset="0"/>
              </a:rPr>
              <a:t>N </a:t>
            </a:r>
            <a:r>
              <a:rPr lang="en-US" altLang="zh-CN" dirty="0" smtClean="0">
                <a:latin typeface="Times New Roman" panose="02020603050405020304" pitchFamily="18" charset="0"/>
                <a:cs typeface="Times New Roman" panose="02020603050405020304" pitchFamily="18" charset="0"/>
              </a:rPr>
              <a:t>= {0,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a:solidFill>
                  <a:srgbClr val="0033CC"/>
                </a:solidFill>
                <a:latin typeface="楷体_GB2312" pitchFamily="49" charset="-122"/>
                <a:sym typeface="Symbol" panose="05050102010706020507" pitchFamily="18" charset="2"/>
              </a:rPr>
              <a:t>自定义</a:t>
            </a:r>
            <a:r>
              <a:rPr lang="zh-CN" altLang="en-US" smtClean="0">
                <a:solidFill>
                  <a:srgbClr val="0033CC"/>
                </a:solidFill>
                <a:latin typeface="楷体_GB2312" pitchFamily="49" charset="-122"/>
                <a:sym typeface="Symbol" panose="05050102010706020507" pitchFamily="18" charset="2"/>
              </a:rPr>
              <a:t>数据</a:t>
            </a:r>
            <a:r>
              <a:rPr lang="zh-CN" altLang="en-US" dirty="0" smtClean="0">
                <a:solidFill>
                  <a:srgbClr val="0033CC"/>
                </a:solidFill>
                <a:latin typeface="楷体_GB2312" pitchFamily="49" charset="-122"/>
                <a:sym typeface="Symbol" panose="05050102010706020507" pitchFamily="18" charset="2"/>
              </a:rPr>
              <a:t>对象</a:t>
            </a:r>
            <a:endParaRPr lang="zh-CN" altLang="en-US" dirty="0" smtClean="0">
              <a:solidFill>
                <a:srgbClr val="0033CC"/>
              </a:solidFill>
              <a:latin typeface="楷体_GB2312" pitchFamily="49" charset="-122"/>
            </a:endParaRPr>
          </a:p>
          <a:p>
            <a:endParaRPr lang="en-US" altLang="zh-CN" dirty="0" smtClean="0"/>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p:txBody>
          <a:bodyPr/>
          <a:lstStyle/>
          <a:p>
            <a:pPr>
              <a:defRPr/>
            </a:pPr>
            <a:r>
              <a:rPr lang="zh-CN" altLang="en-US" sz="3600" dirty="0">
                <a:latin typeface="黑体" panose="02010609060101010101" pitchFamily="49" charset="-122"/>
                <a:ea typeface="黑体" panose="02010609060101010101" pitchFamily="49" charset="-122"/>
              </a:rPr>
              <a:t>什么是数据结构</a:t>
            </a:r>
          </a:p>
        </p:txBody>
      </p:sp>
      <p:sp>
        <p:nvSpPr>
          <p:cNvPr id="176137" name="Text Box 9"/>
          <p:cNvSpPr txBox="1">
            <a:spLocks noChangeArrowheads="1"/>
          </p:cNvSpPr>
          <p:nvPr/>
        </p:nvSpPr>
        <p:spPr bwMode="auto">
          <a:xfrm>
            <a:off x="1991544" y="980729"/>
            <a:ext cx="7478713" cy="387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smtClean="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smtClean="0">
                <a:effectLst>
                  <a:outerShdw blurRad="38100" dist="38100" dir="2700000" algn="tl">
                    <a:srgbClr val="C0C0C0"/>
                  </a:outerShdw>
                </a:effectLst>
                <a:latin typeface="楷体_GB2312" pitchFamily="49" charset="-122"/>
                <a:ea typeface="楷体_GB2312" pitchFamily="49" charset="-122"/>
              </a:rPr>
              <a:t>   </a:t>
            </a:r>
            <a:endParaRPr lang="en-US" altLang="zh-CN" sz="2800" dirty="0">
              <a:effectLst>
                <a:outerShdw blurRad="38100" dist="38100" dir="2700000" algn="tl">
                  <a:srgbClr val="C0C0C0"/>
                </a:outerShdw>
              </a:effectLst>
              <a:latin typeface="楷体_GB2312" pitchFamily="49" charset="-122"/>
              <a:ea typeface="楷体_GB2312" pitchFamily="49" charset="-122"/>
            </a:endParaRP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7" name="Text Box 9"/>
          <p:cNvSpPr txBox="1">
            <a:spLocks noChangeArrowheads="1"/>
          </p:cNvSpPr>
          <p:nvPr/>
        </p:nvSpPr>
        <p:spPr bwMode="auto">
          <a:xfrm>
            <a:off x="2063751" y="4869160"/>
            <a:ext cx="830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例：用数据结构表示一周中的七天。</a:t>
            </a:r>
          </a:p>
        </p:txBody>
      </p:sp>
      <p:sp>
        <p:nvSpPr>
          <p:cNvPr id="8" name="Text Box 10"/>
          <p:cNvSpPr txBox="1">
            <a:spLocks noChangeArrowheads="1"/>
          </p:cNvSpPr>
          <p:nvPr/>
        </p:nvSpPr>
        <p:spPr bwMode="auto">
          <a:xfrm>
            <a:off x="2800351" y="5402562"/>
            <a:ext cx="6477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err="1">
                <a:solidFill>
                  <a:srgbClr val="000066"/>
                </a:solidFill>
                <a:latin typeface="Times New Roman" panose="02020603050405020304" pitchFamily="18" charset="0"/>
                <a:ea typeface="黑体" panose="02010609060101010101" pitchFamily="49" charset="-122"/>
              </a:rPr>
              <a:t>Data_Structure</a:t>
            </a:r>
            <a:r>
              <a:rPr lang="en-US" altLang="zh-CN" sz="2400" dirty="0">
                <a:solidFill>
                  <a:srgbClr val="000066"/>
                </a:solidFill>
                <a:latin typeface="Times New Roman" panose="02020603050405020304" pitchFamily="18" charset="0"/>
                <a:ea typeface="黑体" panose="02010609060101010101" pitchFamily="49" charset="-122"/>
              </a:rPr>
              <a:t>=(</a:t>
            </a:r>
            <a:r>
              <a:rPr lang="en-US" altLang="zh-CN" sz="2400" dirty="0" err="1" smtClean="0">
                <a:solidFill>
                  <a:srgbClr val="000066"/>
                </a:solidFill>
                <a:latin typeface="Times New Roman" panose="02020603050405020304" pitchFamily="18" charset="0"/>
                <a:ea typeface="黑体" panose="02010609060101010101" pitchFamily="49" charset="-122"/>
              </a:rPr>
              <a:t>D,R</a:t>
            </a:r>
            <a:r>
              <a:rPr lang="en-US" altLang="zh-CN" sz="2400" dirty="0" smtClean="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dirty="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3333755" y="5783563"/>
            <a:ext cx="671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3352800" y="6161388"/>
            <a:ext cx="685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pic>
        <p:nvPicPr>
          <p:cNvPr id="11"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2544" y="3683592"/>
            <a:ext cx="1070707"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形标注 1"/>
          <p:cNvSpPr/>
          <p:nvPr/>
        </p:nvSpPr>
        <p:spPr>
          <a:xfrm>
            <a:off x="8616280" y="2194504"/>
            <a:ext cx="3142692" cy="1440160"/>
          </a:xfrm>
          <a:prstGeom prst="wedgeEllipseCallout">
            <a:avLst>
              <a:gd name="adj1" fmla="val 28105"/>
              <a:gd name="adj2" fmla="val 58418"/>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400" dirty="0" smtClean="0">
                <a:latin typeface="+mn-ea"/>
              </a:rPr>
              <a:t>数据结构：问题</a:t>
            </a:r>
            <a:r>
              <a:rPr lang="zh-CN" altLang="en-US" sz="2400" dirty="0">
                <a:latin typeface="+mn-ea"/>
              </a:rPr>
              <a:t>的数学模型（数据</a:t>
            </a:r>
            <a:r>
              <a:rPr lang="en-US" altLang="zh-CN" sz="2400" dirty="0">
                <a:latin typeface="+mn-ea"/>
              </a:rPr>
              <a:t>+</a:t>
            </a:r>
            <a:r>
              <a:rPr lang="zh-CN" altLang="en-US" sz="2400" dirty="0">
                <a:latin typeface="+mn-ea"/>
              </a:rPr>
              <a:t>关系）</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919292" y="1754192"/>
            <a:ext cx="74898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1919288" y="3319468"/>
            <a:ext cx="8305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2514600" y="461645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60198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3733800" y="5276851"/>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4800600" y="5276851"/>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7315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8458200" y="5276851"/>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5638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68580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33528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44196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8077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9220200" y="5048252"/>
            <a:ext cx="38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1990729" y="1303340"/>
            <a:ext cx="7561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6053143" y="2533651"/>
            <a:ext cx="1915065" cy="679325"/>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集合结构</a:t>
            </a:r>
          </a:p>
        </p:txBody>
      </p:sp>
      <p:sp>
        <p:nvSpPr>
          <p:cNvPr id="151570" name="AutoShape 18"/>
          <p:cNvSpPr>
            <a:spLocks noChangeArrowheads="1"/>
          </p:cNvSpPr>
          <p:nvPr/>
        </p:nvSpPr>
        <p:spPr bwMode="auto">
          <a:xfrm>
            <a:off x="7872417" y="5673729"/>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线性结构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774828" y="1179516"/>
            <a:ext cx="8820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a:t>
            </a:r>
            <a:r>
              <a:rPr lang="en-US" altLang="zh-CN" sz="2000" dirty="0" err="1" smtClean="0">
                <a:solidFill>
                  <a:srgbClr val="000066"/>
                </a:solidFill>
                <a:latin typeface="+mn-lt"/>
              </a:rPr>
              <a:t>D,R</a:t>
            </a:r>
            <a:r>
              <a:rPr lang="en-US" altLang="zh-CN" sz="2000" dirty="0" smtClean="0">
                <a:solidFill>
                  <a:srgbClr val="000066"/>
                </a:solidFill>
                <a:latin typeface="+mn-lt"/>
              </a:rPr>
              <a:t>),</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a:t>
            </a:r>
            <a:r>
              <a:rPr lang="en-US" altLang="zh-CN" sz="2000" dirty="0" smtClean="0">
                <a:solidFill>
                  <a:srgbClr val="000066"/>
                </a:solidFill>
                <a:latin typeface="+mn-lt"/>
              </a:rPr>
              <a:t>R={(</a:t>
            </a:r>
            <a:r>
              <a:rPr lang="en-US" altLang="zh-CN" sz="2000" dirty="0">
                <a:solidFill>
                  <a:srgbClr val="000066"/>
                </a:solidFill>
                <a:latin typeface="+mn-lt"/>
              </a:rPr>
              <a:t>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1774825" y="2852742"/>
            <a:ext cx="5486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smtClean="0">
                <a:solidFill>
                  <a:srgbClr val="000066"/>
                </a:solidFill>
                <a:latin typeface="+mn-lt"/>
              </a:rPr>
              <a:t>DS</a:t>
            </a:r>
            <a:r>
              <a:rPr lang="en-US" altLang="zh-CN" sz="2000" dirty="0">
                <a:solidFill>
                  <a:srgbClr val="000066"/>
                </a:solidFill>
                <a:latin typeface="+mn-lt"/>
              </a:rPr>
              <a:t>=(D,R)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2957513" y="4044951"/>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4281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3560765" y="4197351"/>
            <a:ext cx="539751" cy="1822451"/>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4329113" y="4197351"/>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5091113" y="4959351"/>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3705225" y="4883154"/>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3109913" y="4806951"/>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3719513" y="6254751"/>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3109913" y="5111751"/>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2881313" y="5187951"/>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2697168" y="3716342"/>
            <a:ext cx="3240087" cy="2640013"/>
            <a:chOff x="739" y="2522"/>
            <a:chExt cx="2041" cy="1663"/>
          </a:xfrm>
        </p:grpSpPr>
        <p:sp>
          <p:nvSpPr>
            <p:cNvPr id="96286" name="Text Box 15"/>
            <p:cNvSpPr txBox="1">
              <a:spLocks noChangeArrowheads="1"/>
            </p:cNvSpPr>
            <p:nvPr/>
          </p:nvSpPr>
          <p:spPr bwMode="auto">
            <a:xfrm>
              <a:off x="1510" y="2522"/>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7535865" y="2203452"/>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6600829"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7535865"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8472491" y="2995615"/>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6311904"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6888165" y="4003676"/>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7535865" y="3967164"/>
            <a:ext cx="5762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6888163" y="2563817"/>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7751763" y="2563817"/>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7896226"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6513514"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6873875" y="3341692"/>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7751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8507415" y="3859217"/>
            <a:ext cx="1655763"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树形结构</a:t>
            </a:r>
          </a:p>
        </p:txBody>
      </p:sp>
      <p:sp>
        <p:nvSpPr>
          <p:cNvPr id="152610" name="AutoShape 34"/>
          <p:cNvSpPr>
            <a:spLocks noChangeArrowheads="1"/>
          </p:cNvSpPr>
          <p:nvPr/>
        </p:nvSpPr>
        <p:spPr bwMode="auto">
          <a:xfrm>
            <a:off x="5880102" y="5446714"/>
            <a:ext cx="1582739"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黑体" panose="02010609060101010101" pitchFamily="49" charset="-122"/>
              </a:rPr>
              <a:t>图状结构</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983432"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dirty="0">
                <a:latin typeface="楷体_GB2312" pitchFamily="49" charset="-122"/>
                <a:ea typeface="楷体_GB2312" pitchFamily="49" charset="-122"/>
              </a:rPr>
              <a:t>数据结构是数据的组织形式</a:t>
            </a:r>
          </a:p>
        </p:txBody>
      </p:sp>
      <p:sp>
        <p:nvSpPr>
          <p:cNvPr id="97283" name="Rectangle 3"/>
          <p:cNvSpPr>
            <a:spLocks noChangeArrowheads="1"/>
          </p:cNvSpPr>
          <p:nvPr/>
        </p:nvSpPr>
        <p:spPr bwMode="auto">
          <a:xfrm>
            <a:off x="1486669" y="2698754"/>
            <a:ext cx="8133208"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数据元素间的</a:t>
            </a:r>
            <a:r>
              <a:rPr lang="zh-CN" altLang="en-US" sz="2800" dirty="0">
                <a:solidFill>
                  <a:srgbClr val="0000CC"/>
                </a:solidFill>
                <a:latin typeface="楷体_GB2312" pitchFamily="49" charset="-122"/>
              </a:rPr>
              <a:t>逻辑关系</a:t>
            </a:r>
            <a:r>
              <a:rPr lang="zh-CN" altLang="en-US" sz="2800" dirty="0">
                <a:latin typeface="楷体_GB2312" pitchFamily="49" charset="-122"/>
              </a:rPr>
              <a:t>，即数据的</a:t>
            </a:r>
            <a:r>
              <a:rPr lang="zh-CN" altLang="en-US" sz="2800" dirty="0">
                <a:solidFill>
                  <a:srgbClr val="0000CC"/>
                </a:solidFill>
                <a:latin typeface="楷体_GB2312" pitchFamily="49" charset="-122"/>
              </a:rPr>
              <a:t>逻辑结构</a:t>
            </a:r>
            <a:r>
              <a:rPr lang="zh-CN" altLang="en-US" sz="2800" dirty="0">
                <a:latin typeface="楷体_GB2312" pitchFamily="49" charset="-122"/>
              </a:rPr>
              <a:t>；</a:t>
            </a:r>
          </a:p>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数据元素及其关系在计算机存储内的表示，即数据的</a:t>
            </a:r>
            <a:r>
              <a:rPr lang="zh-CN" altLang="en-US" sz="2800" dirty="0">
                <a:solidFill>
                  <a:srgbClr val="0000CC"/>
                </a:solidFill>
                <a:latin typeface="楷体_GB2312" pitchFamily="49" charset="-122"/>
              </a:rPr>
              <a:t>存储表示</a:t>
            </a:r>
            <a:r>
              <a:rPr lang="zh-CN" altLang="en-US" sz="2800" dirty="0">
                <a:latin typeface="楷体_GB2312" pitchFamily="49" charset="-122"/>
              </a:rPr>
              <a:t>；</a:t>
            </a:r>
          </a:p>
          <a:p>
            <a:pPr marL="514350" indent="-514350">
              <a:lnSpc>
                <a:spcPct val="130000"/>
              </a:lnSpc>
              <a:buClr>
                <a:schemeClr val="tx2"/>
              </a:buClr>
              <a:buSzPct val="100000"/>
              <a:buFont typeface="+mj-lt"/>
              <a:buAutoNum type="arabicPeriod"/>
            </a:pPr>
            <a:r>
              <a:rPr lang="zh-CN" altLang="en-US" sz="2800" dirty="0">
                <a:latin typeface="楷体_GB2312" pitchFamily="49" charset="-122"/>
              </a:rPr>
              <a:t>数据的运算，即对数据元素施加的</a:t>
            </a:r>
            <a:r>
              <a:rPr lang="zh-CN" altLang="en-US" sz="2800" dirty="0">
                <a:solidFill>
                  <a:srgbClr val="0000CC"/>
                </a:solidFill>
                <a:latin typeface="楷体_GB2312" pitchFamily="49" charset="-122"/>
              </a:rPr>
              <a:t>操作</a:t>
            </a:r>
            <a:r>
              <a:rPr lang="zh-CN" altLang="en-US" sz="2800" dirty="0">
                <a:latin typeface="楷体_GB2312" pitchFamily="49" charset="-122"/>
              </a:rPr>
              <a:t>。</a:t>
            </a:r>
          </a:p>
        </p:txBody>
      </p:sp>
      <p:sp>
        <p:nvSpPr>
          <p:cNvPr id="97287" name="Rectangle 8"/>
          <p:cNvSpPr>
            <a:spLocks noChangeArrowheads="1"/>
          </p:cNvSpPr>
          <p:nvPr/>
        </p:nvSpPr>
        <p:spPr bwMode="auto">
          <a:xfrm>
            <a:off x="1054869" y="2062168"/>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
        <p:nvSpPr>
          <p:cNvPr id="2" name="标题 1"/>
          <p:cNvSpPr>
            <a:spLocks noGrp="1"/>
          </p:cNvSpPr>
          <p:nvPr>
            <p:ph type="title"/>
          </p:nvPr>
        </p:nvSpPr>
        <p:spPr/>
        <p:txBody>
          <a:bodyPr>
            <a:normAutofit fontScale="90000"/>
          </a:bodyPr>
          <a:lstStyle/>
          <a:p>
            <a:endParaRPr lang="zh-CN" altLang="en-US"/>
          </a:p>
        </p:txBody>
      </p:sp>
      <p:grpSp>
        <p:nvGrpSpPr>
          <p:cNvPr id="6" name="Group 16"/>
          <p:cNvGrpSpPr>
            <a:grpSpLocks/>
          </p:cNvGrpSpPr>
          <p:nvPr/>
        </p:nvGrpSpPr>
        <p:grpSpPr bwMode="auto">
          <a:xfrm>
            <a:off x="9764711" y="2708920"/>
            <a:ext cx="2281157" cy="288032"/>
            <a:chOff x="424" y="936"/>
            <a:chExt cx="4144" cy="368"/>
          </a:xfrm>
        </p:grpSpPr>
        <p:sp>
          <p:nvSpPr>
            <p:cNvPr id="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6" name="图片 15"/>
          <p:cNvPicPr>
            <a:picLocks noChangeAspect="1"/>
          </p:cNvPicPr>
          <p:nvPr/>
        </p:nvPicPr>
        <p:blipFill>
          <a:blip r:embed="rId2"/>
          <a:stretch>
            <a:fillRect/>
          </a:stretch>
        </p:blipFill>
        <p:spPr>
          <a:xfrm>
            <a:off x="9764711" y="3641216"/>
            <a:ext cx="2384809" cy="645301"/>
          </a:xfrm>
          <a:prstGeom prst="rect">
            <a:avLst/>
          </a:prstGeom>
        </p:spPr>
      </p:pic>
      <p:sp>
        <p:nvSpPr>
          <p:cNvPr id="17" name="Rectangle 2"/>
          <p:cNvSpPr>
            <a:spLocks noChangeArrowheads="1"/>
          </p:cNvSpPr>
          <p:nvPr/>
        </p:nvSpPr>
        <p:spPr bwMode="auto">
          <a:xfrm>
            <a:off x="9935523" y="2780928"/>
            <a:ext cx="228115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纸上画出来的元素之间的关系</a:t>
            </a:r>
            <a:endParaRPr lang="zh-CN" altLang="en-US" sz="1200" dirty="0">
              <a:latin typeface="楷体_GB2312" pitchFamily="49" charset="-122"/>
              <a:ea typeface="楷体_GB2312" pitchFamily="49" charset="-122"/>
            </a:endParaRPr>
          </a:p>
        </p:txBody>
      </p:sp>
      <p:sp>
        <p:nvSpPr>
          <p:cNvPr id="18" name="Rectangle 2"/>
          <p:cNvSpPr>
            <a:spLocks noChangeArrowheads="1"/>
          </p:cNvSpPr>
          <p:nvPr/>
        </p:nvSpPr>
        <p:spPr bwMode="auto">
          <a:xfrm>
            <a:off x="10124752" y="4035152"/>
            <a:ext cx="20488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内存中元素之间的关系</a:t>
            </a:r>
            <a:endParaRPr lang="zh-CN" altLang="en-US" sz="1200" dirty="0">
              <a:latin typeface="楷体_GB2312" pitchFamily="49" charset="-122"/>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1747839"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98307" name="Rectangle 3"/>
          <p:cNvSpPr>
            <a:spLocks noChangeArrowheads="1"/>
          </p:cNvSpPr>
          <p:nvPr/>
        </p:nvSpPr>
        <p:spPr bwMode="auto">
          <a:xfrm>
            <a:off x="1056085" y="1196752"/>
            <a:ext cx="10296499"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dirty="0">
                <a:latin typeface="楷体_GB2312" pitchFamily="49" charset="-122"/>
              </a:rPr>
              <a:t>数据的逻辑结构从逻辑关系上描述数据，</a:t>
            </a:r>
            <a:r>
              <a:rPr lang="zh-CN" altLang="en-US" sz="2800" dirty="0">
                <a:solidFill>
                  <a:srgbClr val="C00000"/>
                </a:solidFill>
                <a:latin typeface="楷体_GB2312" pitchFamily="49" charset="-122"/>
              </a:rPr>
              <a:t>与数据的存储无关</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数据的逻辑结构可以看作是</a:t>
            </a:r>
            <a:r>
              <a:rPr lang="zh-CN" altLang="en-US" sz="2800" dirty="0">
                <a:solidFill>
                  <a:srgbClr val="C00000"/>
                </a:solidFill>
                <a:latin typeface="楷体_GB2312" pitchFamily="49" charset="-122"/>
              </a:rPr>
              <a:t>从具体问题抽象出来的数据模型</a:t>
            </a:r>
            <a:r>
              <a:rPr lang="zh-CN" altLang="en-US" sz="2800" dirty="0">
                <a:latin typeface="楷体_GB2312" pitchFamily="49" charset="-122"/>
              </a:rPr>
              <a:t>；</a:t>
            </a:r>
          </a:p>
          <a:p>
            <a:pPr>
              <a:lnSpc>
                <a:spcPct val="115000"/>
              </a:lnSpc>
              <a:spcBef>
                <a:spcPct val="30000"/>
              </a:spcBef>
              <a:buClr>
                <a:schemeClr val="tx2"/>
              </a:buClr>
              <a:buSzPct val="50000"/>
            </a:pPr>
            <a:r>
              <a:rPr lang="zh-CN" altLang="en-US" sz="2800" dirty="0">
                <a:latin typeface="楷体_GB2312" pitchFamily="49" charset="-122"/>
              </a:rPr>
              <a:t>数据的逻辑结构</a:t>
            </a:r>
            <a:r>
              <a:rPr lang="zh-CN" altLang="en-US" sz="2800" dirty="0">
                <a:solidFill>
                  <a:srgbClr val="C00000"/>
                </a:solidFill>
                <a:latin typeface="楷体_GB2312" pitchFamily="49" charset="-122"/>
              </a:rPr>
              <a:t>与数据元素本身的形式、内容无关</a:t>
            </a:r>
            <a:r>
              <a:rPr lang="zh-CN" altLang="en-US" sz="2800" dirty="0">
                <a:latin typeface="楷体_GB2312" pitchFamily="49" charset="-122"/>
              </a:rPr>
              <a:t>。 </a:t>
            </a: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、数据</a:t>
            </a:r>
            <a:r>
              <a:rPr lang="zh-CN" altLang="en-US" dirty="0"/>
              <a:t>的逻辑</a:t>
            </a:r>
            <a:r>
              <a:rPr lang="zh-CN" altLang="en-US" dirty="0" smtClean="0"/>
              <a:t>结构</a:t>
            </a:r>
            <a:endParaRPr lang="zh-CN" altLang="en-US" dirty="0"/>
          </a:p>
        </p:txBody>
      </p:sp>
      <p:pic>
        <p:nvPicPr>
          <p:cNvPr id="130052" name="Picture 4" descr="https://picx.zhimg.com/v2-b93e4f485461f7516902485f0ee48c76_r.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3288268"/>
            <a:ext cx="4329708" cy="316558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608168" y="6611779"/>
            <a:ext cx="4583832" cy="246221"/>
          </a:xfrm>
          <a:prstGeom prst="rect">
            <a:avLst/>
          </a:prstGeom>
        </p:spPr>
        <p:txBody>
          <a:bodyPr wrap="square">
            <a:spAutoFit/>
          </a:bodyPr>
          <a:lstStyle/>
          <a:p>
            <a:r>
              <a:rPr lang="zh-CN" altLang="en-US" sz="1000" dirty="0"/>
              <a:t>https://www.zhihu.com/question/324061536/answer/2594392102</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540" y="3288268"/>
            <a:ext cx="2119509" cy="3179263"/>
          </a:xfrm>
          <a:prstGeom prst="rect">
            <a:avLst/>
          </a:prstGeom>
        </p:spPr>
      </p:pic>
      <p:sp>
        <p:nvSpPr>
          <p:cNvPr id="6" name="矩形 5"/>
          <p:cNvSpPr/>
          <p:nvPr/>
        </p:nvSpPr>
        <p:spPr>
          <a:xfrm>
            <a:off x="5951984" y="4030032"/>
            <a:ext cx="2810744" cy="1631216"/>
          </a:xfrm>
          <a:prstGeom prst="rect">
            <a:avLst/>
          </a:prstGeom>
        </p:spPr>
        <p:txBody>
          <a:bodyPr wrap="square">
            <a:spAutoFit/>
          </a:bodyPr>
          <a:lstStyle/>
          <a:p>
            <a:r>
              <a:rPr lang="zh-CN" altLang="en-US" sz="2000" b="0" smtClean="0">
                <a:solidFill>
                  <a:srgbClr val="0000FF"/>
                </a:solidFill>
                <a:latin typeface="+mn-ea"/>
                <a:ea typeface="+mn-ea"/>
              </a:rPr>
              <a:t>所有</a:t>
            </a:r>
            <a:r>
              <a:rPr lang="zh-CN" altLang="en-US" sz="2000" b="0">
                <a:solidFill>
                  <a:srgbClr val="0000FF"/>
                </a:solidFill>
                <a:latin typeface="+mn-ea"/>
                <a:ea typeface="+mn-ea"/>
              </a:rPr>
              <a:t>数据存储的目的都是为了读取，</a:t>
            </a:r>
            <a:r>
              <a:rPr lang="zh-CN" altLang="en-US" sz="2000" b="0" smtClean="0">
                <a:solidFill>
                  <a:srgbClr val="0000FF"/>
                </a:solidFill>
                <a:latin typeface="+mn-ea"/>
                <a:ea typeface="+mn-ea"/>
              </a:rPr>
              <a:t>从存储的</a:t>
            </a:r>
            <a:r>
              <a:rPr lang="zh-CN" altLang="en-US" sz="2000" b="0">
                <a:solidFill>
                  <a:srgbClr val="0000FF"/>
                </a:solidFill>
                <a:latin typeface="+mn-ea"/>
                <a:ea typeface="+mn-ea"/>
              </a:rPr>
              <a:t>海量数据里精准的获取到特定数据，是</a:t>
            </a:r>
            <a:r>
              <a:rPr lang="zh-CN" altLang="en-US" sz="2000" b="0" smtClean="0">
                <a:solidFill>
                  <a:srgbClr val="0000FF"/>
                </a:solidFill>
                <a:latin typeface="+mn-ea"/>
                <a:ea typeface="+mn-ea"/>
              </a:rPr>
              <a:t>计算机程序要</a:t>
            </a:r>
            <a:r>
              <a:rPr lang="zh-CN" altLang="en-US" sz="2000" b="0">
                <a:solidFill>
                  <a:srgbClr val="0000FF"/>
                </a:solidFill>
                <a:latin typeface="+mn-ea"/>
                <a:ea typeface="+mn-ea"/>
              </a:rPr>
              <a:t>解决的主要问题</a:t>
            </a:r>
            <a:endParaRPr lang="zh-CN" altLang="en-US" sz="2000">
              <a:solidFill>
                <a:srgbClr val="0000FF"/>
              </a:solidFill>
              <a:latin typeface="+mn-ea"/>
              <a:ea typeface="+mn-ea"/>
            </a:endParaRPr>
          </a:p>
        </p:txBody>
      </p:sp>
      <p:sp>
        <p:nvSpPr>
          <p:cNvPr id="10" name="矩形 9"/>
          <p:cNvSpPr/>
          <p:nvPr/>
        </p:nvSpPr>
        <p:spPr>
          <a:xfrm>
            <a:off x="1559496" y="6381328"/>
            <a:ext cx="4176464" cy="400110"/>
          </a:xfrm>
          <a:prstGeom prst="rect">
            <a:avLst/>
          </a:prstGeom>
        </p:spPr>
        <p:txBody>
          <a:bodyPr wrap="square">
            <a:spAutoFit/>
          </a:bodyPr>
          <a:lstStyle/>
          <a:p>
            <a:r>
              <a:rPr lang="zh-CN" altLang="en-US" sz="2000" b="0" smtClean="0">
                <a:solidFill>
                  <a:srgbClr val="0000FF"/>
                </a:solidFill>
                <a:latin typeface="+mn-ea"/>
                <a:ea typeface="+mn-ea"/>
              </a:rPr>
              <a:t>顺序表      栈         队列</a:t>
            </a:r>
            <a:endParaRPr lang="zh-CN" altLang="en-US" sz="2000">
              <a:solidFill>
                <a:srgbClr val="0000FF"/>
              </a:solidFill>
              <a:latin typeface="+mn-ea"/>
              <a:ea typeface="+mn-ea"/>
            </a:endParaRPr>
          </a:p>
        </p:txBody>
      </p:sp>
      <p:grpSp>
        <p:nvGrpSpPr>
          <p:cNvPr id="11" name="Group 16"/>
          <p:cNvGrpSpPr>
            <a:grpSpLocks/>
          </p:cNvGrpSpPr>
          <p:nvPr/>
        </p:nvGrpSpPr>
        <p:grpSpPr bwMode="auto">
          <a:xfrm>
            <a:off x="8951892" y="147196"/>
            <a:ext cx="2281157" cy="288032"/>
            <a:chOff x="424" y="936"/>
            <a:chExt cx="4144" cy="368"/>
          </a:xfrm>
        </p:grpSpPr>
        <p:sp>
          <p:nvSpPr>
            <p:cNvPr id="12"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3"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7"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9"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21" name="Rectangle 2"/>
          <p:cNvSpPr>
            <a:spLocks noChangeArrowheads="1"/>
          </p:cNvSpPr>
          <p:nvPr/>
        </p:nvSpPr>
        <p:spPr bwMode="auto">
          <a:xfrm>
            <a:off x="9122704" y="219204"/>
            <a:ext cx="228115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纸上画出来的元素之间的关系</a:t>
            </a:r>
            <a:endParaRPr lang="zh-CN" altLang="en-US" sz="1200" dirty="0">
              <a:latin typeface="楷体_GB2312" pitchFamily="49" charset="-122"/>
              <a:ea typeface="楷体_GB2312" pitchFamily="49" charset="-122"/>
            </a:endParaRPr>
          </a:p>
        </p:txBody>
      </p:sp>
    </p:spTree>
    <p:extLst>
      <p:ext uri="{BB962C8B-B14F-4D97-AF65-F5344CB8AC3E}">
        <p14:creationId xmlns:p14="http://schemas.microsoft.com/office/powerpoint/2010/main" val="26333086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79613" y="1295403"/>
            <a:ext cx="937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FF0000"/>
                </a:solidFill>
                <a:latin typeface="黑体" panose="02010609060101010101" pitchFamily="49" charset="-122"/>
                <a:ea typeface="黑体" panose="02010609060101010101" pitchFamily="49" charset="-122"/>
              </a:rPr>
              <a:t>逻辑结构</a:t>
            </a:r>
            <a:r>
              <a:rPr lang="en-US" altLang="zh-CN" sz="2400"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rPr>
              <a:t>数据元素之间的逻辑关系，即结构中定义的</a:t>
            </a:r>
            <a:r>
              <a:rPr lang="zh-CN" altLang="en-US" sz="2400" dirty="0">
                <a:solidFill>
                  <a:srgbClr val="CC00FF"/>
                </a:solidFill>
              </a:rPr>
              <a:t>“关系”</a:t>
            </a:r>
            <a:r>
              <a:rPr lang="zh-CN" altLang="en-US" sz="2400" dirty="0">
                <a:solidFill>
                  <a:srgbClr val="000066"/>
                </a:solidFill>
              </a:rPr>
              <a:t>。</a:t>
            </a:r>
          </a:p>
        </p:txBody>
      </p:sp>
      <p:sp>
        <p:nvSpPr>
          <p:cNvPr id="153603" name="Text Box 3"/>
          <p:cNvSpPr txBox="1">
            <a:spLocks noChangeArrowheads="1"/>
          </p:cNvSpPr>
          <p:nvPr/>
        </p:nvSpPr>
        <p:spPr bwMode="auto">
          <a:xfrm>
            <a:off x="1985963" y="1889128"/>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1992313" y="2484439"/>
            <a:ext cx="167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5994400" y="2484439"/>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3503613" y="3187703"/>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3503613" y="397986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3503613" y="4759328"/>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5448300" y="3213101"/>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3779840"/>
            <a:ext cx="2667000" cy="183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3" y="5341939"/>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5232402" y="3703639"/>
            <a:ext cx="1785939" cy="1833563"/>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8832851" y="4084639"/>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5308600" y="5630868"/>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03388" y="260351"/>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1</a:t>
            </a:r>
            <a:r>
              <a:rPr lang="zh-CN" altLang="en-US" dirty="0" smtClean="0"/>
              <a:t>、数据</a:t>
            </a:r>
            <a:r>
              <a:rPr lang="zh-CN" altLang="en-US" dirty="0"/>
              <a:t>的逻辑</a:t>
            </a:r>
            <a:r>
              <a:rPr lang="zh-CN" altLang="en-US" dirty="0" smtClean="0"/>
              <a:t>结构</a:t>
            </a:r>
            <a:r>
              <a:rPr lang="en-US" altLang="zh-CN" dirty="0" smtClean="0"/>
              <a:t>(cont.)</a:t>
            </a:r>
            <a:endParaRPr lang="zh-CN" altLang="en-US" dirty="0"/>
          </a:p>
        </p:txBody>
      </p:sp>
      <p:grpSp>
        <p:nvGrpSpPr>
          <p:cNvPr id="76" name="Group 16"/>
          <p:cNvGrpSpPr>
            <a:grpSpLocks/>
          </p:cNvGrpSpPr>
          <p:nvPr/>
        </p:nvGrpSpPr>
        <p:grpSpPr bwMode="auto">
          <a:xfrm>
            <a:off x="8951892" y="147196"/>
            <a:ext cx="2281157" cy="288032"/>
            <a:chOff x="424" y="936"/>
            <a:chExt cx="4144" cy="368"/>
          </a:xfrm>
        </p:grpSpPr>
        <p:sp>
          <p:nvSpPr>
            <p:cNvPr id="7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8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86" name="Rectangle 2"/>
          <p:cNvSpPr>
            <a:spLocks noChangeArrowheads="1"/>
          </p:cNvSpPr>
          <p:nvPr/>
        </p:nvSpPr>
        <p:spPr bwMode="auto">
          <a:xfrm>
            <a:off x="9122704" y="219204"/>
            <a:ext cx="228115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纸上画出来的元素之间的关系</a:t>
            </a:r>
            <a:endParaRPr lang="zh-CN" altLang="en-US" sz="1200" dirty="0">
              <a:latin typeface="楷体_GB2312" pitchFamily="49" charset="-122"/>
              <a:ea typeface="楷体_GB2312" pitchFamily="49"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2971802" y="4344991"/>
            <a:ext cx="95251" cy="43815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8420100" y="50625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9702800" y="49990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7899400" y="5024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9715500" y="58880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7950200" y="58372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8535988" y="57737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7634288" y="57991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9398000" y="43386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8394700" y="43259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6477000" y="4364039"/>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5486400" y="4364039"/>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54864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68580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5029200" y="49736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59436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5029200" y="5811839"/>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4713288" y="5811839"/>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2971800" y="5735639"/>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2312989" y="5735639"/>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3844929" y="4897439"/>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3429000" y="4897439"/>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2933700"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2286002" y="5126039"/>
            <a:ext cx="134939"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2095504" y="5126039"/>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3200400" y="4313239"/>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2312989" y="4313239"/>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2082800" y="846139"/>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2057400" y="2586039"/>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2743201" y="3343279"/>
            <a:ext cx="7734300" cy="6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1828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2286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2743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3200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3657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41148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2514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2971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3429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205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20574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27432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3657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2895600" y="3983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3389315" y="61801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2949576" y="61785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2492376" y="6153152"/>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2033590" y="6165852"/>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20955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27606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3670300" y="46942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1854202" y="54562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23129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27701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3214689" y="54689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3725863" y="5489576"/>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4076700" y="547528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3844925" y="5126039"/>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2770189" y="5888039"/>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2971803" y="5888039"/>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45720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50292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52578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48006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5943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57150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6172200" y="40592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74676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79248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7086600" y="4745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83693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8140700" y="47323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9956800" y="47196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9677400" y="61928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9080500" y="40211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66294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76962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8572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9461500" y="5507039"/>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7750176" y="54975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7493000" y="61801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7975602" y="61674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85867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8399463" y="6208713"/>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9448800" y="5468940"/>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10</a:t>
            </a:r>
            <a:endParaRPr lang="en-US" altLang="zh-CN" sz="4000">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9680576" y="6192840"/>
            <a:ext cx="455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9094789" y="3983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59705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5056189" y="61420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4598989" y="61547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4826000" y="5481639"/>
            <a:ext cx="45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5740402" y="546893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6643689" y="54562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8142289" y="4681539"/>
            <a:ext cx="35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5295900" y="472916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7104064" y="46974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9898064" y="4719640"/>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6210300" y="40592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2376490" y="1844674"/>
            <a:ext cx="6678613" cy="604838"/>
            <a:chOff x="424" y="1224"/>
            <a:chExt cx="4207"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2913064" y="398304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2" name="标题 1"/>
          <p:cNvSpPr>
            <a:spLocks noGrp="1"/>
          </p:cNvSpPr>
          <p:nvPr>
            <p:ph type="title"/>
          </p:nvPr>
        </p:nvSpPr>
        <p:spPr/>
        <p:txBody>
          <a:bodyPr>
            <a:normAutofit fontScale="90000"/>
          </a:bodyPr>
          <a:lstStyle/>
          <a:p>
            <a:endParaRPr lang="zh-CN" altLang="en-US"/>
          </a:p>
        </p:txBody>
      </p:sp>
      <p:grpSp>
        <p:nvGrpSpPr>
          <p:cNvPr id="117" name="Group 16"/>
          <p:cNvGrpSpPr>
            <a:grpSpLocks/>
          </p:cNvGrpSpPr>
          <p:nvPr/>
        </p:nvGrpSpPr>
        <p:grpSpPr bwMode="auto">
          <a:xfrm>
            <a:off x="8951892" y="147196"/>
            <a:ext cx="2281157" cy="288032"/>
            <a:chOff x="424" y="936"/>
            <a:chExt cx="4144" cy="368"/>
          </a:xfrm>
        </p:grpSpPr>
        <p:sp>
          <p:nvSpPr>
            <p:cNvPr id="118"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19"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20"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23"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25"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27" name="Rectangle 2"/>
          <p:cNvSpPr>
            <a:spLocks noChangeArrowheads="1"/>
          </p:cNvSpPr>
          <p:nvPr/>
        </p:nvSpPr>
        <p:spPr bwMode="auto">
          <a:xfrm>
            <a:off x="9122704" y="219204"/>
            <a:ext cx="228115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纸上画出来的元素之间的关系</a:t>
            </a:r>
            <a:endParaRPr lang="zh-CN" altLang="en-US" sz="1200" dirty="0">
              <a:latin typeface="楷体_GB2312" pitchFamily="49" charset="-122"/>
              <a:ea typeface="楷体_GB2312" pitchFamily="49"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048328" y="836712"/>
            <a:ext cx="3024336" cy="3186499"/>
          </a:xfrm>
          <a:prstGeom prst="rect">
            <a:avLst/>
          </a:prstGeom>
        </p:spPr>
      </p:pic>
      <p:sp>
        <p:nvSpPr>
          <p:cNvPr id="2" name="标题 1"/>
          <p:cNvSpPr>
            <a:spLocks noGrp="1"/>
          </p:cNvSpPr>
          <p:nvPr>
            <p:ph type="title"/>
          </p:nvPr>
        </p:nvSpPr>
        <p:spPr/>
        <p:txBody>
          <a:bodyPr>
            <a:normAutofit/>
          </a:bodyPr>
          <a:lstStyle/>
          <a:p>
            <a:r>
              <a:rPr lang="en-US" altLang="zh-CN" sz="3200" smtClean="0"/>
              <a:t>2022</a:t>
            </a:r>
            <a:r>
              <a:rPr lang="zh-CN" altLang="en-US" sz="3200" smtClean="0"/>
              <a:t>年</a:t>
            </a:r>
            <a:r>
              <a:rPr lang="zh-CN" altLang="en-US" sz="3200" dirty="0"/>
              <a:t>计算机基础</a:t>
            </a:r>
            <a:r>
              <a:rPr lang="zh-CN" altLang="en-US" sz="3200" dirty="0" smtClean="0"/>
              <a:t>综合</a:t>
            </a:r>
            <a:r>
              <a:rPr lang="zh-CN" altLang="en-US" sz="3200" dirty="0"/>
              <a:t>真题</a:t>
            </a:r>
            <a:r>
              <a:rPr lang="zh-CN" altLang="en-US" sz="3200" dirty="0" smtClean="0"/>
              <a:t>（</a:t>
            </a:r>
            <a:r>
              <a:rPr lang="en-US" altLang="zh-CN" sz="3200" dirty="0" smtClean="0"/>
              <a:t>408</a:t>
            </a:r>
            <a:r>
              <a:rPr lang="zh-CN" altLang="en-US" sz="3200" dirty="0" smtClean="0"/>
              <a:t>）</a:t>
            </a:r>
            <a:endParaRPr lang="zh-CN" altLang="en-US" sz="3200" dirty="0"/>
          </a:p>
        </p:txBody>
      </p:sp>
      <p:sp>
        <p:nvSpPr>
          <p:cNvPr id="3" name="内容占位符 2"/>
          <p:cNvSpPr>
            <a:spLocks noGrp="1"/>
          </p:cNvSpPr>
          <p:nvPr>
            <p:ph idx="1"/>
          </p:nvPr>
        </p:nvSpPr>
        <p:spPr/>
        <p:txBody>
          <a:bodyPr>
            <a:normAutofit fontScale="92500"/>
          </a:bodyPr>
          <a:lstStyle/>
          <a:p>
            <a:pPr marL="0" indent="0">
              <a:buNone/>
            </a:pPr>
            <a:r>
              <a:rPr lang="en-US" altLang="zh-CN" dirty="0"/>
              <a:t>41</a:t>
            </a:r>
            <a:r>
              <a:rPr lang="zh-CN" altLang="en-US" dirty="0" smtClean="0"/>
              <a:t>、（</a:t>
            </a:r>
            <a:r>
              <a:rPr lang="en-US" altLang="zh-CN" dirty="0" smtClean="0"/>
              <a:t>13</a:t>
            </a:r>
            <a:r>
              <a:rPr lang="zh-CN" altLang="en-US" dirty="0" smtClean="0"/>
              <a:t>分）已知</a:t>
            </a:r>
            <a:r>
              <a:rPr lang="zh-CN" altLang="en-US" dirty="0"/>
              <a:t>优先图 </a:t>
            </a:r>
            <a:r>
              <a:rPr lang="en-US" altLang="zh-CN" dirty="0"/>
              <a:t>G </a:t>
            </a:r>
            <a:r>
              <a:rPr lang="zh-CN" altLang="en-US" dirty="0"/>
              <a:t>采用邻接矩阵存储</a:t>
            </a:r>
            <a:r>
              <a:rPr lang="zh-CN" altLang="en-US" dirty="0" smtClean="0"/>
              <a:t>，其</a:t>
            </a:r>
            <a:r>
              <a:rPr lang="zh-CN" altLang="en-US" dirty="0"/>
              <a:t>定义</a:t>
            </a:r>
            <a:r>
              <a:rPr lang="zh-CN" altLang="en-US" dirty="0" smtClean="0"/>
              <a:t>如下</a:t>
            </a:r>
            <a:endParaRPr lang="en-US" altLang="zh-CN" dirty="0" smtClean="0"/>
          </a:p>
          <a:p>
            <a:pPr marL="0" indent="0">
              <a:buNone/>
            </a:pPr>
            <a:r>
              <a:rPr lang="en-AU" altLang="zh-CN" dirty="0" err="1" smtClean="0"/>
              <a:t>typedef</a:t>
            </a:r>
            <a:r>
              <a:rPr lang="en-AU" altLang="zh-CN" dirty="0" smtClean="0"/>
              <a:t> </a:t>
            </a:r>
            <a:r>
              <a:rPr lang="en-AU" altLang="zh-CN" dirty="0" err="1"/>
              <a:t>struct</a:t>
            </a:r>
            <a:r>
              <a:rPr lang="en-AU" altLang="zh-CN" dirty="0" smtClean="0"/>
              <a:t>{</a:t>
            </a:r>
            <a:endParaRPr lang="en-AU" altLang="zh-CN" dirty="0"/>
          </a:p>
          <a:p>
            <a:pPr marL="0" indent="0">
              <a:buNone/>
            </a:pPr>
            <a:r>
              <a:rPr lang="en-AU" altLang="zh-CN" dirty="0" err="1"/>
              <a:t>int</a:t>
            </a:r>
            <a:r>
              <a:rPr lang="en-AU" altLang="zh-CN" dirty="0"/>
              <a:t> </a:t>
            </a:r>
            <a:r>
              <a:rPr lang="en-AU" altLang="zh-CN" dirty="0" err="1"/>
              <a:t>numberVertices</a:t>
            </a:r>
            <a:r>
              <a:rPr lang="en-AU" altLang="zh-CN" dirty="0"/>
              <a:t>, </a:t>
            </a:r>
            <a:r>
              <a:rPr lang="en-AU" altLang="zh-CN" dirty="0" err="1"/>
              <a:t>numEgges</a:t>
            </a:r>
            <a:r>
              <a:rPr lang="en-AU" altLang="zh-CN" dirty="0"/>
              <a:t>; char </a:t>
            </a:r>
            <a:r>
              <a:rPr lang="en-AU" altLang="zh-CN" dirty="0" err="1"/>
              <a:t>VerticesList</a:t>
            </a:r>
            <a:r>
              <a:rPr lang="en-AU" altLang="zh-CN" dirty="0"/>
              <a:t>[</a:t>
            </a:r>
            <a:r>
              <a:rPr lang="en-AU" altLang="zh-CN" dirty="0" err="1"/>
              <a:t>maxV</a:t>
            </a:r>
            <a:r>
              <a:rPr lang="en-AU" altLang="zh-CN" dirty="0"/>
              <a:t>];</a:t>
            </a:r>
          </a:p>
          <a:p>
            <a:pPr marL="0" indent="0">
              <a:buNone/>
            </a:pPr>
            <a:r>
              <a:rPr lang="en-AU" altLang="zh-CN" dirty="0" err="1" smtClean="0"/>
              <a:t>int</a:t>
            </a:r>
            <a:r>
              <a:rPr lang="en-AU" altLang="zh-CN" dirty="0" smtClean="0"/>
              <a:t> </a:t>
            </a:r>
            <a:r>
              <a:rPr lang="en-AU" altLang="zh-CN" dirty="0"/>
              <a:t>edge[</a:t>
            </a:r>
            <a:r>
              <a:rPr lang="en-AU" altLang="zh-CN" dirty="0" err="1"/>
              <a:t>maxV</a:t>
            </a:r>
            <a:r>
              <a:rPr lang="en-AU" altLang="zh-CN" dirty="0"/>
              <a:t>][</a:t>
            </a:r>
            <a:r>
              <a:rPr lang="en-AU" altLang="zh-CN" dirty="0" err="1"/>
              <a:t>maxV</a:t>
            </a:r>
            <a:r>
              <a:rPr lang="en-AU" altLang="zh-CN" dirty="0" smtClean="0"/>
              <a:t>];</a:t>
            </a:r>
            <a:endParaRPr lang="en-AU" altLang="zh-CN" dirty="0"/>
          </a:p>
          <a:p>
            <a:pPr marL="0" indent="0">
              <a:buNone/>
            </a:pPr>
            <a:r>
              <a:rPr lang="en-AU" altLang="zh-CN" dirty="0"/>
              <a:t>}</a:t>
            </a:r>
            <a:r>
              <a:rPr lang="en-AU" altLang="zh-CN" dirty="0" err="1"/>
              <a:t>MGraph</a:t>
            </a:r>
            <a:r>
              <a:rPr lang="en-AU" altLang="zh-CN" dirty="0" smtClean="0"/>
              <a:t>;</a:t>
            </a:r>
          </a:p>
          <a:p>
            <a:pPr marL="0" indent="0">
              <a:buNone/>
            </a:pPr>
            <a:r>
              <a:rPr lang="zh-CN" altLang="en-US" dirty="0"/>
              <a:t>将图中出度大于入度的顶点成为 </a:t>
            </a:r>
            <a:r>
              <a:rPr lang="en-US" altLang="zh-CN" dirty="0"/>
              <a:t>K </a:t>
            </a:r>
            <a:r>
              <a:rPr lang="zh-CN" altLang="en-US" dirty="0"/>
              <a:t>顶点</a:t>
            </a:r>
            <a:r>
              <a:rPr lang="zh-CN" altLang="en-US" dirty="0" smtClean="0"/>
              <a:t>，</a:t>
            </a:r>
            <a:endParaRPr lang="en-US" altLang="zh-CN" dirty="0" smtClean="0"/>
          </a:p>
          <a:p>
            <a:pPr marL="0" indent="0">
              <a:buNone/>
            </a:pPr>
            <a:r>
              <a:rPr lang="zh-CN" altLang="en-US" dirty="0" smtClean="0"/>
              <a:t>如</a:t>
            </a:r>
            <a:r>
              <a:rPr lang="zh-CN" altLang="en-US" dirty="0"/>
              <a:t>图</a:t>
            </a:r>
            <a:r>
              <a:rPr lang="zh-CN" altLang="en-US" dirty="0" smtClean="0"/>
              <a:t>，</a:t>
            </a:r>
            <a:r>
              <a:rPr lang="en-US" altLang="zh-CN" dirty="0" smtClean="0"/>
              <a:t>a </a:t>
            </a:r>
            <a:r>
              <a:rPr lang="zh-CN" altLang="en-US" dirty="0"/>
              <a:t>和 </a:t>
            </a:r>
            <a:r>
              <a:rPr lang="en-US" altLang="zh-CN" dirty="0"/>
              <a:t>b </a:t>
            </a:r>
            <a:r>
              <a:rPr lang="zh-CN" altLang="en-US" dirty="0"/>
              <a:t>都是 </a:t>
            </a:r>
            <a:r>
              <a:rPr lang="en-US" altLang="zh-CN" dirty="0"/>
              <a:t>k </a:t>
            </a:r>
            <a:r>
              <a:rPr lang="zh-CN" altLang="en-US" dirty="0"/>
              <a:t>顶点，设计算法 </a:t>
            </a:r>
            <a:r>
              <a:rPr lang="en-US" altLang="zh-CN" dirty="0" err="1"/>
              <a:t>int</a:t>
            </a:r>
            <a:r>
              <a:rPr lang="en-US" altLang="zh-CN" dirty="0"/>
              <a:t> </a:t>
            </a:r>
            <a:r>
              <a:rPr lang="en-US" altLang="zh-CN" dirty="0" err="1"/>
              <a:t>printVertices</a:t>
            </a:r>
            <a:r>
              <a:rPr lang="en-US" altLang="zh-CN" dirty="0"/>
              <a:t>(</a:t>
            </a:r>
            <a:r>
              <a:rPr lang="en-US" altLang="zh-CN" dirty="0" err="1"/>
              <a:t>MGraph</a:t>
            </a:r>
            <a:r>
              <a:rPr lang="en-US" altLang="zh-CN" dirty="0"/>
              <a:t> G)</a:t>
            </a:r>
            <a:r>
              <a:rPr lang="zh-CN" altLang="en-US" dirty="0"/>
              <a:t>对给定任意非空有向图 </a:t>
            </a:r>
            <a:r>
              <a:rPr lang="en-US" altLang="zh-CN" dirty="0"/>
              <a:t>G</a:t>
            </a:r>
            <a:r>
              <a:rPr lang="zh-CN" altLang="en-US" dirty="0"/>
              <a:t>，输出 </a:t>
            </a:r>
            <a:r>
              <a:rPr lang="en-US" altLang="zh-CN" dirty="0"/>
              <a:t>G </a:t>
            </a:r>
            <a:r>
              <a:rPr lang="zh-CN" altLang="en-US" dirty="0"/>
              <a:t>中所有 </a:t>
            </a:r>
            <a:r>
              <a:rPr lang="en-US" altLang="zh-CN" dirty="0"/>
              <a:t>K </a:t>
            </a:r>
            <a:r>
              <a:rPr lang="zh-CN" altLang="en-US" dirty="0"/>
              <a:t>顶点的算法</a:t>
            </a:r>
            <a:r>
              <a:rPr lang="zh-CN" altLang="en-US" dirty="0" smtClean="0"/>
              <a:t>，并</a:t>
            </a:r>
            <a:r>
              <a:rPr lang="zh-CN" altLang="en-US" dirty="0"/>
              <a:t>返回 </a:t>
            </a:r>
            <a:r>
              <a:rPr lang="en-US" altLang="zh-CN" dirty="0"/>
              <a:t>K </a:t>
            </a:r>
            <a:r>
              <a:rPr lang="zh-CN" altLang="en-US" dirty="0"/>
              <a:t>顶点的个数。</a:t>
            </a:r>
          </a:p>
          <a:p>
            <a:pPr marL="0" indent="0">
              <a:buNone/>
            </a:pPr>
            <a:r>
              <a:rPr lang="en-US" altLang="zh-CN" dirty="0" smtClean="0"/>
              <a:t>(</a:t>
            </a:r>
            <a:r>
              <a:rPr lang="en-US" altLang="zh-CN" dirty="0"/>
              <a:t>1)</a:t>
            </a:r>
            <a:r>
              <a:rPr lang="zh-CN" altLang="en-US" dirty="0"/>
              <a:t>给出算法的设计思想。</a:t>
            </a:r>
          </a:p>
          <a:p>
            <a:pPr marL="0" indent="0">
              <a:buNone/>
            </a:pPr>
            <a:r>
              <a:rPr lang="en-US" altLang="zh-CN" dirty="0" smtClean="0"/>
              <a:t>(</a:t>
            </a:r>
            <a:r>
              <a:rPr lang="en-US" altLang="zh-CN" dirty="0"/>
              <a:t>2)</a:t>
            </a:r>
            <a:r>
              <a:rPr lang="zh-CN" altLang="en-US" dirty="0"/>
              <a:t>根据算法思想，写出 </a:t>
            </a:r>
            <a:r>
              <a:rPr lang="en-US" altLang="zh-CN" dirty="0"/>
              <a:t>C/C++</a:t>
            </a:r>
            <a:r>
              <a:rPr lang="zh-CN" altLang="en-US" dirty="0"/>
              <a:t>描述，并注释。</a:t>
            </a:r>
          </a:p>
        </p:txBody>
      </p:sp>
    </p:spTree>
    <p:extLst>
      <p:ext uri="{BB962C8B-B14F-4D97-AF65-F5344CB8AC3E}">
        <p14:creationId xmlns:p14="http://schemas.microsoft.com/office/powerpoint/2010/main" val="31575377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44958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35052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5486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50292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4648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38862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34290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28956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2895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35814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25146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708151"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2486025" y="5137155"/>
            <a:ext cx="6784382" cy="66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4191000" y="17081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4152903" y="17081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22860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28194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33528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38862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4419600" y="4527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2362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2882900" y="45275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34163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3962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2590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31242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3581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26670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3098804" y="2622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3556003"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4483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47244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5181600" y="26225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5638800" y="3536951"/>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52578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5702300" y="3536954"/>
            <a:ext cx="338554"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47879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83820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7391400" y="2089151"/>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93726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8915400" y="3003551"/>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8534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77724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7315200" y="2927351"/>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6781800" y="3003551"/>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67818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7467600" y="3917951"/>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6400800" y="3917951"/>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8077200" y="17081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61722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67056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72390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77724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8305800" y="4527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73152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6477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70104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7467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86106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9067800" y="26225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9525000" y="3536951"/>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8582028" y="35369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8280403" y="452755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7759704" y="452755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91313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8140700" y="17081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7073900" y="2622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75311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65532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67691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6248400" y="4527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9588500" y="3536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3352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4191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2514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3276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2495553" y="5084763"/>
            <a:ext cx="6375617" cy="5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2133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22098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3810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2133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3810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2362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2590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2590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2971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4724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4191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2514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4038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3886200" y="19034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22098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3048000" y="29718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3886200" y="4267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4800600"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7772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8610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6934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7696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6553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66294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8229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6553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8229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6781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7010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7010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8610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6934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8458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8305800" y="1905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66294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8305800" y="4268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7391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7467600" y="29733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6257929" y="3048004"/>
            <a:ext cx="475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68675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7324728" y="4495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7934328" y="3429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8467726" y="3048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8915400" y="38100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8915400" y="23622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7324728" y="16764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6781804" y="25908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7629528" y="228600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82" name="Oval 45"/>
          <p:cNvSpPr>
            <a:spLocks noChangeArrowheads="1"/>
          </p:cNvSpPr>
          <p:nvPr/>
        </p:nvSpPr>
        <p:spPr bwMode="auto">
          <a:xfrm>
            <a:off x="9023351"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9099550" y="312579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1123" name="Rectangle 3"/>
          <p:cNvSpPr>
            <a:spLocks noChangeArrowheads="1"/>
          </p:cNvSpPr>
          <p:nvPr/>
        </p:nvSpPr>
        <p:spPr bwMode="auto">
          <a:xfrm>
            <a:off x="1775520" y="1196752"/>
            <a:ext cx="842486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7" name="矩形 6"/>
          <p:cNvSpPr/>
          <p:nvPr/>
        </p:nvSpPr>
        <p:spPr>
          <a:xfrm>
            <a:off x="7896200" y="2348484"/>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7896200" y="2564384"/>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7896200" y="2780288"/>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7896200" y="328510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8411830" y="2853312"/>
            <a:ext cx="49244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6167442" y="3704396"/>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7535866" y="3704396"/>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9910763" y="3704396"/>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6888163" y="3812345"/>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256589" y="3794882"/>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263063" y="3812345"/>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8904290" y="3532946"/>
            <a:ext cx="36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、数据</a:t>
            </a:r>
            <a:r>
              <a:rPr lang="zh-CN" altLang="en-US" dirty="0"/>
              <a:t>的存储</a:t>
            </a:r>
            <a:r>
              <a:rPr lang="zh-CN" altLang="en-US" dirty="0" smtClean="0"/>
              <a:t>结构</a:t>
            </a:r>
            <a:endParaRPr lang="zh-CN" altLang="en-US" dirty="0"/>
          </a:p>
        </p:txBody>
      </p:sp>
      <p:pic>
        <p:nvPicPr>
          <p:cNvPr id="3" name="图片 2"/>
          <p:cNvPicPr>
            <a:picLocks noChangeAspect="1"/>
          </p:cNvPicPr>
          <p:nvPr/>
        </p:nvPicPr>
        <p:blipFill>
          <a:blip r:embed="rId2"/>
          <a:stretch>
            <a:fillRect/>
          </a:stretch>
        </p:blipFill>
        <p:spPr>
          <a:xfrm>
            <a:off x="2258043" y="5373216"/>
            <a:ext cx="3909399" cy="937341"/>
          </a:xfrm>
          <a:prstGeom prst="rect">
            <a:avLst/>
          </a:prstGeom>
        </p:spPr>
      </p:pic>
      <p:pic>
        <p:nvPicPr>
          <p:cNvPr id="4" name="图片 3"/>
          <p:cNvPicPr>
            <a:picLocks noChangeAspect="1"/>
          </p:cNvPicPr>
          <p:nvPr/>
        </p:nvPicPr>
        <p:blipFill>
          <a:blip r:embed="rId3"/>
          <a:stretch>
            <a:fillRect/>
          </a:stretch>
        </p:blipFill>
        <p:spPr>
          <a:xfrm>
            <a:off x="8112224" y="4151366"/>
            <a:ext cx="3888432" cy="2588093"/>
          </a:xfrm>
          <a:prstGeom prst="rect">
            <a:avLst/>
          </a:prstGeom>
        </p:spPr>
      </p:pic>
      <p:cxnSp>
        <p:nvCxnSpPr>
          <p:cNvPr id="6" name="直接箭头连接符 5"/>
          <p:cNvCxnSpPr/>
          <p:nvPr/>
        </p:nvCxnSpPr>
        <p:spPr>
          <a:xfrm flipV="1">
            <a:off x="5591944" y="5013176"/>
            <a:ext cx="3384376" cy="8287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0" name="图片 19"/>
          <p:cNvPicPr>
            <a:picLocks noChangeAspect="1"/>
          </p:cNvPicPr>
          <p:nvPr/>
        </p:nvPicPr>
        <p:blipFill>
          <a:blip r:embed="rId4"/>
          <a:stretch>
            <a:fillRect/>
          </a:stretch>
        </p:blipFill>
        <p:spPr>
          <a:xfrm>
            <a:off x="9192344" y="69463"/>
            <a:ext cx="2384809" cy="645301"/>
          </a:xfrm>
          <a:prstGeom prst="rect">
            <a:avLst/>
          </a:prstGeom>
        </p:spPr>
      </p:pic>
      <p:sp>
        <p:nvSpPr>
          <p:cNvPr id="21" name="Rectangle 2"/>
          <p:cNvSpPr>
            <a:spLocks noChangeArrowheads="1"/>
          </p:cNvSpPr>
          <p:nvPr/>
        </p:nvSpPr>
        <p:spPr bwMode="auto">
          <a:xfrm>
            <a:off x="9552385" y="463399"/>
            <a:ext cx="20488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内存中元素之间的关系</a:t>
            </a:r>
            <a:endParaRPr lang="zh-CN" altLang="en-US" sz="1200" dirty="0">
              <a:latin typeface="楷体_GB2312" pitchFamily="49" charset="-122"/>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2743200" y="5170492"/>
            <a:ext cx="2057400" cy="1052514"/>
            <a:chOff x="768" y="3324"/>
            <a:chExt cx="1296" cy="663"/>
          </a:xfrm>
        </p:grpSpPr>
        <p:sp>
          <p:nvSpPr>
            <p:cNvPr id="105496" name="Text Box 3"/>
            <p:cNvSpPr txBox="1">
              <a:spLocks noChangeArrowheads="1"/>
            </p:cNvSpPr>
            <p:nvPr/>
          </p:nvSpPr>
          <p:spPr bwMode="auto">
            <a:xfrm>
              <a:off x="768" y="336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1487487" y="1052736"/>
            <a:ext cx="908036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存储结构</a:t>
            </a:r>
            <a:r>
              <a:rPr lang="en-US" altLang="zh-CN" dirty="0">
                <a:solidFill>
                  <a:srgbClr val="000066"/>
                </a:solidFill>
                <a:latin typeface="隶书" panose="02010509060101010101" pitchFamily="49" charset="-122"/>
                <a:ea typeface="隶书" panose="02010509060101010101" pitchFamily="49" charset="-122"/>
              </a:rPr>
              <a:t>--</a:t>
            </a:r>
            <a:r>
              <a:rPr lang="zh-CN" altLang="en-US" sz="2400" dirty="0">
                <a:solidFill>
                  <a:srgbClr val="000066"/>
                </a:solidFill>
                <a:latin typeface="宋体" panose="02010600030101010101" pitchFamily="2" charset="-122"/>
                <a:ea typeface="黑体" panose="02010609060101010101" pitchFamily="49" charset="-122"/>
              </a:rPr>
              <a:t>也称物理结构</a:t>
            </a:r>
            <a:r>
              <a:rPr lang="zh-CN" altLang="en-US" sz="2400" dirty="0" smtClean="0">
                <a:solidFill>
                  <a:srgbClr val="000066"/>
                </a:solidFill>
                <a:latin typeface="宋体" panose="02010600030101010101" pitchFamily="2" charset="-122"/>
                <a:ea typeface="黑体" panose="02010609060101010101" pitchFamily="49" charset="-122"/>
              </a:rPr>
              <a:t>，</a:t>
            </a:r>
            <a:endParaRPr lang="en-US" altLang="zh-CN" sz="2400" dirty="0" smtClean="0">
              <a:solidFill>
                <a:srgbClr val="000066"/>
              </a:solidFill>
              <a:latin typeface="宋体" panose="02010600030101010101" pitchFamily="2" charset="-122"/>
              <a:ea typeface="黑体" panose="02010609060101010101" pitchFamily="49" charset="-122"/>
            </a:endParaRPr>
          </a:p>
          <a:p>
            <a:pPr>
              <a:spcBef>
                <a:spcPct val="0"/>
              </a:spcBef>
              <a:buClrTx/>
              <a:buSzTx/>
              <a:buFontTx/>
              <a:buNone/>
            </a:pPr>
            <a:r>
              <a:rPr lang="en-US" altLang="zh-CN" sz="2400" dirty="0">
                <a:solidFill>
                  <a:srgbClr val="000066"/>
                </a:solidFill>
                <a:latin typeface="宋体" panose="02010600030101010101" pitchFamily="2" charset="-122"/>
                <a:ea typeface="黑体" panose="02010609060101010101" pitchFamily="49" charset="-122"/>
              </a:rPr>
              <a:t>	</a:t>
            </a:r>
            <a:r>
              <a:rPr lang="en-US" altLang="zh-CN" sz="2400" dirty="0" smtClean="0">
                <a:solidFill>
                  <a:srgbClr val="000066"/>
                </a:solidFill>
                <a:latin typeface="宋体" panose="02010600030101010101" pitchFamily="2" charset="-122"/>
                <a:ea typeface="黑体" panose="02010609060101010101" pitchFamily="49" charset="-122"/>
              </a:rPr>
              <a:t>	</a:t>
            </a:r>
            <a:r>
              <a:rPr lang="zh-CN" altLang="en-US" sz="2400" dirty="0">
                <a:solidFill>
                  <a:srgbClr val="000066"/>
                </a:solidFill>
              </a:rPr>
              <a:t>是数据的逻辑结构在</a:t>
            </a:r>
            <a:r>
              <a:rPr lang="zh-CN" altLang="en-US" sz="2400" u="sng" dirty="0">
                <a:solidFill>
                  <a:srgbClr val="000066"/>
                </a:solidFill>
              </a:rPr>
              <a:t>计算机</a:t>
            </a:r>
            <a:r>
              <a:rPr lang="zh-CN" altLang="en-US" sz="2400" u="sng" dirty="0" smtClean="0">
                <a:solidFill>
                  <a:srgbClr val="000066"/>
                </a:solidFill>
              </a:rPr>
              <a:t>存储器</a:t>
            </a:r>
            <a:r>
              <a:rPr lang="zh-CN" altLang="en-US" sz="2400" dirty="0">
                <a:solidFill>
                  <a:srgbClr val="000066"/>
                </a:solidFill>
              </a:rPr>
              <a:t>内的表示（映像</a:t>
            </a:r>
            <a:r>
              <a:rPr lang="zh-CN" altLang="en-US" sz="2400" dirty="0" smtClean="0">
                <a:solidFill>
                  <a:srgbClr val="000066"/>
                </a:solidFill>
              </a:rPr>
              <a:t>）</a:t>
            </a:r>
            <a:endParaRPr lang="zh-CN" altLang="en-US" sz="2400" dirty="0">
              <a:solidFill>
                <a:srgbClr val="000066"/>
              </a:solidFill>
            </a:endParaRPr>
          </a:p>
        </p:txBody>
      </p:sp>
      <p:sp>
        <p:nvSpPr>
          <p:cNvPr id="155656" name="Text Box 8"/>
          <p:cNvSpPr txBox="1">
            <a:spLocks noChangeArrowheads="1"/>
          </p:cNvSpPr>
          <p:nvPr/>
        </p:nvSpPr>
        <p:spPr bwMode="auto">
          <a:xfrm>
            <a:off x="1487488" y="2085978"/>
            <a:ext cx="26273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en-US" altLang="zh-CN" sz="2800" dirty="0" smtClean="0">
                <a:solidFill>
                  <a:srgbClr val="0000CC"/>
                </a:solidFill>
                <a:ea typeface="黑体" panose="02010609060101010101" pitchFamily="49" charset="-122"/>
              </a:rPr>
              <a:t>1.</a:t>
            </a:r>
            <a:r>
              <a:rPr lang="zh-CN" altLang="en-US" sz="2800" dirty="0" smtClean="0">
                <a:solidFill>
                  <a:srgbClr val="0000CC"/>
                </a:solidFill>
                <a:ea typeface="黑体" panose="02010609060101010101" pitchFamily="49" charset="-122"/>
              </a:rPr>
              <a:t>顺序</a:t>
            </a:r>
            <a:r>
              <a:rPr lang="zh-CN" altLang="en-US" sz="2800" dirty="0">
                <a:solidFill>
                  <a:srgbClr val="0000CC"/>
                </a:solidFill>
                <a:ea typeface="黑体" panose="02010609060101010101" pitchFamily="49" charset="-122"/>
              </a:rPr>
              <a:t>映像</a:t>
            </a:r>
          </a:p>
          <a:p>
            <a:pPr>
              <a:spcBef>
                <a:spcPct val="100000"/>
              </a:spcBef>
              <a:buClrTx/>
              <a:buSzTx/>
              <a:buFontTx/>
              <a:buNone/>
            </a:pPr>
            <a:r>
              <a:rPr lang="en-US" altLang="zh-CN" sz="2800" dirty="0" smtClean="0">
                <a:solidFill>
                  <a:srgbClr val="0000CC"/>
                </a:solidFill>
                <a:ea typeface="黑体" panose="02010609060101010101" pitchFamily="49" charset="-122"/>
              </a:rPr>
              <a:t>2.</a:t>
            </a:r>
            <a:r>
              <a:rPr lang="zh-CN" altLang="en-US" sz="2800" dirty="0" smtClean="0">
                <a:solidFill>
                  <a:srgbClr val="0000CC"/>
                </a:solidFill>
                <a:ea typeface="黑体" panose="02010609060101010101" pitchFamily="49" charset="-122"/>
              </a:rPr>
              <a:t>非</a:t>
            </a:r>
            <a:r>
              <a:rPr lang="zh-CN" altLang="en-US" sz="2800" dirty="0">
                <a:solidFill>
                  <a:srgbClr val="0000CC"/>
                </a:solidFill>
                <a:ea typeface="黑体" panose="02010609060101010101" pitchFamily="49" charset="-122"/>
              </a:rPr>
              <a:t>顺序映像</a:t>
            </a:r>
          </a:p>
        </p:txBody>
      </p:sp>
      <p:sp>
        <p:nvSpPr>
          <p:cNvPr id="155657" name="Text Box 9"/>
          <p:cNvSpPr txBox="1">
            <a:spLocks noChangeArrowheads="1"/>
          </p:cNvSpPr>
          <p:nvPr/>
        </p:nvSpPr>
        <p:spPr bwMode="auto">
          <a:xfrm>
            <a:off x="3810000" y="208598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66"/>
                </a:solidFill>
              </a:rPr>
              <a:t>特点是借助元素在存储器中的</a:t>
            </a:r>
            <a:r>
              <a:rPr lang="zh-CN" altLang="en-US" sz="2400" i="1" dirty="0">
                <a:solidFill>
                  <a:srgbClr val="0000CC"/>
                </a:solidFill>
              </a:rPr>
              <a:t>相对位置</a:t>
            </a:r>
            <a:r>
              <a:rPr lang="zh-CN" altLang="en-US" sz="2400" dirty="0">
                <a:solidFill>
                  <a:srgbClr val="000066"/>
                </a:solidFill>
              </a:rPr>
              <a:t>来表示数据元素之间的逻辑关系。</a:t>
            </a:r>
          </a:p>
        </p:txBody>
      </p:sp>
      <p:sp>
        <p:nvSpPr>
          <p:cNvPr id="155658" name="Text Box 10"/>
          <p:cNvSpPr txBox="1">
            <a:spLocks noChangeArrowheads="1"/>
          </p:cNvSpPr>
          <p:nvPr/>
        </p:nvSpPr>
        <p:spPr bwMode="auto">
          <a:xfrm>
            <a:off x="3810000" y="3000380"/>
            <a:ext cx="655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000066"/>
                </a:solidFill>
              </a:rPr>
              <a:t>特点是借助指示元素存储地址的</a:t>
            </a:r>
            <a:r>
              <a:rPr lang="zh-CN" altLang="en-US" sz="2400" i="1" dirty="0">
                <a:solidFill>
                  <a:srgbClr val="0000CC"/>
                </a:solidFill>
              </a:rPr>
              <a:t>指针</a:t>
            </a:r>
            <a:r>
              <a:rPr lang="zh-CN" altLang="en-US" sz="2400" dirty="0">
                <a:solidFill>
                  <a:srgbClr val="000066"/>
                </a:solidFill>
              </a:rPr>
              <a:t>表示数据元素之间的逻辑关系。</a:t>
            </a:r>
          </a:p>
        </p:txBody>
      </p:sp>
      <p:sp>
        <p:nvSpPr>
          <p:cNvPr id="155659" name="Text Box 11"/>
          <p:cNvSpPr txBox="1">
            <a:spLocks noChangeArrowheads="1"/>
          </p:cNvSpPr>
          <p:nvPr/>
        </p:nvSpPr>
        <p:spPr bwMode="auto">
          <a:xfrm>
            <a:off x="1981200" y="3990976"/>
            <a:ext cx="8001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dirty="0">
                <a:ea typeface="黑体" panose="02010609060101010101" pitchFamily="49" charset="-122"/>
              </a:rPr>
              <a:t>例：复数 </a:t>
            </a:r>
            <a:r>
              <a:rPr lang="en-US" altLang="zh-CN" sz="2800" dirty="0">
                <a:latin typeface="Times New Roman" panose="02020603050405020304" pitchFamily="18" charset="0"/>
                <a:ea typeface="黑体" panose="02010609060101010101" pitchFamily="49" charset="-122"/>
              </a:rPr>
              <a:t>3.0-2.3i</a:t>
            </a:r>
            <a:r>
              <a:rPr lang="en-US" altLang="zh-CN" sz="2800" dirty="0">
                <a:ea typeface="黑体" panose="02010609060101010101" pitchFamily="49" charset="-122"/>
              </a:rPr>
              <a:t> </a:t>
            </a:r>
            <a:r>
              <a:rPr lang="zh-CN" altLang="en-US" sz="2800" dirty="0">
                <a:ea typeface="黑体" panose="02010609060101010101" pitchFamily="49" charset="-122"/>
              </a:rPr>
              <a:t>的存储形式</a:t>
            </a:r>
          </a:p>
        </p:txBody>
      </p:sp>
      <p:grpSp>
        <p:nvGrpSpPr>
          <p:cNvPr id="155660" name="Group 12"/>
          <p:cNvGrpSpPr>
            <a:grpSpLocks/>
          </p:cNvGrpSpPr>
          <p:nvPr/>
        </p:nvGrpSpPr>
        <p:grpSpPr bwMode="auto">
          <a:xfrm>
            <a:off x="6553200" y="4846642"/>
            <a:ext cx="2133600" cy="1909764"/>
            <a:chOff x="3168" y="3120"/>
            <a:chExt cx="1344" cy="1203"/>
          </a:xfrm>
        </p:grpSpPr>
        <p:sp>
          <p:nvSpPr>
            <p:cNvPr id="105492" name="Text Box 13"/>
            <p:cNvSpPr txBox="1">
              <a:spLocks noChangeArrowheads="1"/>
            </p:cNvSpPr>
            <p:nvPr/>
          </p:nvSpPr>
          <p:spPr bwMode="auto">
            <a:xfrm>
              <a:off x="3840" y="3120"/>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6553200" y="5380040"/>
            <a:ext cx="2133600" cy="523875"/>
            <a:chOff x="3168" y="3456"/>
            <a:chExt cx="1344" cy="330"/>
          </a:xfrm>
        </p:grpSpPr>
        <p:sp>
          <p:nvSpPr>
            <p:cNvPr id="105490" name="Text Box 18"/>
            <p:cNvSpPr txBox="1">
              <a:spLocks noChangeArrowheads="1"/>
            </p:cNvSpPr>
            <p:nvPr/>
          </p:nvSpPr>
          <p:spPr bwMode="auto">
            <a:xfrm>
              <a:off x="3168" y="3456"/>
              <a:ext cx="6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7010400" y="5684839"/>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3733800" y="5151441"/>
            <a:ext cx="1066800" cy="1071563"/>
            <a:chOff x="1008" y="3312"/>
            <a:chExt cx="672" cy="675"/>
          </a:xfrm>
        </p:grpSpPr>
        <p:sp>
          <p:nvSpPr>
            <p:cNvPr id="105488" name="Text Box 22"/>
            <p:cNvSpPr txBox="1">
              <a:spLocks noChangeArrowheads="1"/>
            </p:cNvSpPr>
            <p:nvPr/>
          </p:nvSpPr>
          <p:spPr bwMode="auto">
            <a:xfrm>
              <a:off x="1008" y="3312"/>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2717751" y="3825877"/>
            <a:ext cx="6978651" cy="954107"/>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7162800" y="24812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7162800" y="331946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1812929" y="260351"/>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fontScale="90000"/>
          </a:bodyPr>
          <a:lstStyle/>
          <a:p>
            <a:r>
              <a:rPr lang="en-US" altLang="zh-CN" dirty="0" smtClean="0"/>
              <a:t>2</a:t>
            </a:r>
            <a:r>
              <a:rPr lang="zh-CN" altLang="en-US" dirty="0" smtClean="0"/>
              <a:t>、数据</a:t>
            </a:r>
            <a:r>
              <a:rPr lang="zh-CN" altLang="en-US" dirty="0"/>
              <a:t>的存储</a:t>
            </a:r>
            <a:r>
              <a:rPr lang="zh-CN" altLang="en-US" dirty="0" smtClean="0"/>
              <a:t>结构</a:t>
            </a:r>
            <a:r>
              <a:rPr lang="en-US" altLang="zh-CN" dirty="0" smtClean="0"/>
              <a:t>(cont.)</a:t>
            </a:r>
            <a:endParaRPr lang="zh-CN" altLang="en-US" dirty="0"/>
          </a:p>
        </p:txBody>
      </p:sp>
      <p:pic>
        <p:nvPicPr>
          <p:cNvPr id="30" name="图片 29"/>
          <p:cNvPicPr>
            <a:picLocks noChangeAspect="1"/>
          </p:cNvPicPr>
          <p:nvPr/>
        </p:nvPicPr>
        <p:blipFill>
          <a:blip r:embed="rId3"/>
          <a:stretch>
            <a:fillRect/>
          </a:stretch>
        </p:blipFill>
        <p:spPr>
          <a:xfrm>
            <a:off x="6096000" y="1137014"/>
            <a:ext cx="1996712" cy="478744"/>
          </a:xfrm>
          <a:prstGeom prst="rect">
            <a:avLst/>
          </a:prstGeom>
        </p:spPr>
      </p:pic>
      <p:pic>
        <p:nvPicPr>
          <p:cNvPr id="31" name="图片 30"/>
          <p:cNvPicPr>
            <a:picLocks noChangeAspect="1"/>
          </p:cNvPicPr>
          <p:nvPr/>
        </p:nvPicPr>
        <p:blipFill>
          <a:blip r:embed="rId4"/>
          <a:stretch>
            <a:fillRect/>
          </a:stretch>
        </p:blipFill>
        <p:spPr>
          <a:xfrm>
            <a:off x="9192344" y="44624"/>
            <a:ext cx="2384809" cy="645301"/>
          </a:xfrm>
          <a:prstGeom prst="rect">
            <a:avLst/>
          </a:prstGeom>
        </p:spPr>
      </p:pic>
      <p:sp>
        <p:nvSpPr>
          <p:cNvPr id="32" name="Rectangle 2"/>
          <p:cNvSpPr>
            <a:spLocks noChangeArrowheads="1"/>
          </p:cNvSpPr>
          <p:nvPr/>
        </p:nvSpPr>
        <p:spPr bwMode="auto">
          <a:xfrm>
            <a:off x="9552385" y="438560"/>
            <a:ext cx="20488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1200" smtClean="0">
                <a:latin typeface="楷体_GB2312" pitchFamily="49" charset="-122"/>
                <a:ea typeface="楷体_GB2312" pitchFamily="49" charset="-122"/>
              </a:rPr>
              <a:t>内存中元素之间的关系</a:t>
            </a:r>
            <a:endParaRPr lang="zh-CN" altLang="en-US" sz="1200" dirty="0">
              <a:latin typeface="楷体_GB2312" pitchFamily="49" charset="-122"/>
              <a:ea typeface="楷体_GB2312" pitchFamily="49" charset="-122"/>
            </a:endParaRPr>
          </a:p>
        </p:txBody>
      </p:sp>
    </p:spTree>
  </p:cSld>
  <p:clrMapOvr>
    <a:masterClrMapping/>
  </p:clrMapOvr>
  <p:transition>
    <p:strips dir="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C/C++</a:t>
            </a:r>
            <a:r>
              <a:rPr lang="zh-CN" altLang="en-US" dirty="0" smtClean="0"/>
              <a:t>中的指针</a:t>
            </a:r>
            <a:endParaRPr lang="zh-CN" altLang="en-US" dirty="0"/>
          </a:p>
        </p:txBody>
      </p:sp>
      <p:sp>
        <p:nvSpPr>
          <p:cNvPr id="3" name="内容占位符 2"/>
          <p:cNvSpPr>
            <a:spLocks noGrp="1"/>
          </p:cNvSpPr>
          <p:nvPr>
            <p:ph idx="1"/>
          </p:nvPr>
        </p:nvSpPr>
        <p:spPr>
          <a:xfrm>
            <a:off x="692968" y="972119"/>
            <a:ext cx="10515600" cy="5193185"/>
          </a:xfrm>
        </p:spPr>
        <p:txBody>
          <a:bodyPr>
            <a:normAutofit/>
          </a:bodyPr>
          <a:lstStyle/>
          <a:p>
            <a:pPr marL="0" indent="0">
              <a:buNone/>
            </a:pPr>
            <a:r>
              <a:rPr lang="en-US" altLang="zh-CN" sz="1800" dirty="0" err="1"/>
              <a:t>int</a:t>
            </a:r>
            <a:r>
              <a:rPr lang="en-US" altLang="zh-CN" sz="1800" dirty="0"/>
              <a:t> a[] = {1, 2, 3, 4, 5};  /* a</a:t>
            </a:r>
            <a:r>
              <a:rPr lang="zh-CN" altLang="en-US" sz="1800" dirty="0"/>
              <a:t>是个数组，数组名其实就是数组所在内存的首地址 *</a:t>
            </a:r>
            <a:r>
              <a:rPr lang="en-US" altLang="zh-CN" sz="1800" dirty="0" smtClean="0"/>
              <a:t>/</a:t>
            </a:r>
          </a:p>
          <a:p>
            <a:pPr marL="0" indent="0">
              <a:buNone/>
            </a:pPr>
            <a:r>
              <a:rPr lang="en-US" altLang="zh-CN" sz="1800" dirty="0" err="1" smtClean="0"/>
              <a:t>int</a:t>
            </a:r>
            <a:r>
              <a:rPr lang="en-US" altLang="zh-CN" sz="1800" dirty="0" smtClean="0"/>
              <a:t> *pa </a:t>
            </a:r>
            <a:r>
              <a:rPr lang="en-US" altLang="zh-CN" sz="1800" dirty="0"/>
              <a:t>= a;              </a:t>
            </a:r>
            <a:r>
              <a:rPr lang="en-US" altLang="zh-CN" sz="1800" dirty="0" smtClean="0"/>
              <a:t>        </a:t>
            </a:r>
            <a:r>
              <a:rPr lang="en-US" altLang="zh-CN" sz="1800" dirty="0"/>
              <a:t>/* </a:t>
            </a:r>
            <a:r>
              <a:rPr lang="zh-CN" altLang="en-US" sz="1800" dirty="0"/>
              <a:t>所以把</a:t>
            </a:r>
            <a:r>
              <a:rPr lang="en-US" altLang="zh-CN" sz="1800" dirty="0"/>
              <a:t>a</a:t>
            </a:r>
            <a:r>
              <a:rPr lang="zh-CN" altLang="en-US" sz="1800" dirty="0"/>
              <a:t>赋值</a:t>
            </a:r>
            <a:r>
              <a:rPr lang="zh-CN" altLang="en-US" sz="1800" dirty="0" smtClean="0"/>
              <a:t>给</a:t>
            </a:r>
            <a:r>
              <a:rPr lang="en-US" altLang="zh-CN" sz="1800" dirty="0" smtClean="0"/>
              <a:t>pa</a:t>
            </a:r>
            <a:r>
              <a:rPr lang="zh-CN" altLang="en-US" sz="1800" dirty="0" smtClean="0"/>
              <a:t>后，</a:t>
            </a:r>
            <a:r>
              <a:rPr lang="en-US" altLang="zh-CN" sz="1800" dirty="0"/>
              <a:t> pa</a:t>
            </a:r>
            <a:r>
              <a:rPr lang="zh-CN" altLang="en-US" sz="1800" dirty="0" smtClean="0"/>
              <a:t>中</a:t>
            </a:r>
            <a:r>
              <a:rPr lang="zh-CN" altLang="en-US" sz="1800" dirty="0"/>
              <a:t>保存的就是数组</a:t>
            </a:r>
            <a:r>
              <a:rPr lang="en-US" altLang="zh-CN" sz="1800" dirty="0"/>
              <a:t>a</a:t>
            </a:r>
            <a:r>
              <a:rPr lang="zh-CN" altLang="en-US" sz="1800" dirty="0"/>
              <a:t>所在的地址 *</a:t>
            </a:r>
            <a:r>
              <a:rPr lang="en-US" altLang="zh-CN" sz="1800" dirty="0" smtClean="0"/>
              <a:t>/</a:t>
            </a:r>
          </a:p>
          <a:p>
            <a:pPr marL="0" indent="0">
              <a:buNone/>
            </a:pPr>
            <a:r>
              <a:rPr lang="en-US" altLang="zh-CN" sz="1800" dirty="0" err="1"/>
              <a:t>int</a:t>
            </a:r>
            <a:r>
              <a:rPr lang="en-US" altLang="zh-CN" sz="1800" dirty="0"/>
              <a:t> </a:t>
            </a:r>
            <a:r>
              <a:rPr lang="en-US" altLang="zh-CN" sz="1800" dirty="0" smtClean="0"/>
              <a:t>**</a:t>
            </a:r>
            <a:r>
              <a:rPr lang="en-US" altLang="zh-CN" sz="1800" dirty="0" err="1" smtClean="0"/>
              <a:t>ppa</a:t>
            </a:r>
            <a:r>
              <a:rPr lang="en-US" altLang="zh-CN" sz="1800" dirty="0" smtClean="0"/>
              <a:t> </a:t>
            </a:r>
            <a:r>
              <a:rPr lang="en-US" altLang="zh-CN" sz="1800" dirty="0"/>
              <a:t>= </a:t>
            </a:r>
            <a:r>
              <a:rPr lang="en-US" altLang="zh-CN" sz="1800" dirty="0" smtClean="0"/>
              <a:t>&amp;pa;            /* </a:t>
            </a:r>
            <a:r>
              <a:rPr lang="zh-CN" altLang="en-US" sz="1800" dirty="0" smtClean="0"/>
              <a:t>二级指针：把</a:t>
            </a:r>
            <a:r>
              <a:rPr lang="en-US" altLang="zh-CN" sz="1800" dirty="0" smtClean="0"/>
              <a:t>pa</a:t>
            </a:r>
            <a:r>
              <a:rPr lang="zh-CN" altLang="en-US" sz="1800" dirty="0" smtClean="0"/>
              <a:t>的地址赋值</a:t>
            </a:r>
            <a:r>
              <a:rPr lang="zh-CN" altLang="en-US" sz="1800" dirty="0"/>
              <a:t>给</a:t>
            </a:r>
            <a:r>
              <a:rPr lang="en-US" altLang="zh-CN" sz="1800" dirty="0" err="1" smtClean="0"/>
              <a:t>ppa</a:t>
            </a:r>
            <a:r>
              <a:rPr lang="zh-CN" altLang="en-US" sz="1800" dirty="0" smtClean="0"/>
              <a:t> </a:t>
            </a:r>
            <a:r>
              <a:rPr lang="zh-CN" altLang="en-US" sz="1800" dirty="0"/>
              <a:t>*</a:t>
            </a:r>
            <a:r>
              <a:rPr lang="en-US" altLang="zh-CN" sz="1800" dirty="0"/>
              <a:t>/</a:t>
            </a:r>
          </a:p>
          <a:p>
            <a:pPr marL="0" indent="0">
              <a:buNone/>
            </a:pPr>
            <a:r>
              <a:rPr lang="en-US" altLang="zh-CN" sz="1800" dirty="0" err="1" smtClean="0"/>
              <a:t>printf</a:t>
            </a:r>
            <a:r>
              <a:rPr lang="en-US" altLang="zh-CN" sz="1800" dirty="0"/>
              <a:t>("%d", </a:t>
            </a:r>
            <a:r>
              <a:rPr lang="en-US" altLang="zh-CN" sz="1800" dirty="0" smtClean="0"/>
              <a:t>*pa);          </a:t>
            </a:r>
            <a:r>
              <a:rPr lang="en-US" altLang="zh-CN" sz="1800" dirty="0"/>
              <a:t>/* </a:t>
            </a:r>
            <a:r>
              <a:rPr lang="zh-CN" altLang="en-US" sz="1800" dirty="0"/>
              <a:t>现在输出</a:t>
            </a:r>
            <a:r>
              <a:rPr lang="zh-CN" altLang="en-US" sz="1800" dirty="0" smtClean="0"/>
              <a:t>*</a:t>
            </a:r>
            <a:r>
              <a:rPr lang="en-US" altLang="zh-CN" sz="1800" dirty="0"/>
              <a:t> pa </a:t>
            </a:r>
            <a:r>
              <a:rPr lang="zh-CN" altLang="en-US" sz="1800" dirty="0" smtClean="0"/>
              <a:t>，由于</a:t>
            </a:r>
            <a:r>
              <a:rPr lang="en-US" altLang="zh-CN" sz="1800" dirty="0"/>
              <a:t>pa</a:t>
            </a:r>
            <a:r>
              <a:rPr lang="zh-CN" altLang="en-US" sz="1800" dirty="0" smtClean="0"/>
              <a:t>是</a:t>
            </a:r>
            <a:r>
              <a:rPr lang="en-US" altLang="zh-CN" sz="1800" dirty="0" err="1"/>
              <a:t>int</a:t>
            </a:r>
            <a:r>
              <a:rPr lang="zh-CN" altLang="en-US" sz="1800" dirty="0"/>
              <a:t>型的指针变量， *</a:t>
            </a:r>
            <a:r>
              <a:rPr lang="en-US" altLang="zh-CN" sz="1800" dirty="0"/>
              <a:t>/                         </a:t>
            </a:r>
            <a:endParaRPr lang="en-US" altLang="zh-CN" sz="1800" dirty="0" smtClean="0"/>
          </a:p>
          <a:p>
            <a:pPr marL="0" indent="0">
              <a:buNone/>
            </a:pPr>
            <a:r>
              <a:rPr lang="en-US" altLang="zh-CN" sz="1800" dirty="0"/>
              <a:t> </a:t>
            </a:r>
            <a:r>
              <a:rPr lang="en-US" altLang="zh-CN" sz="1800" dirty="0" smtClean="0"/>
              <a:t>                                    </a:t>
            </a:r>
            <a:r>
              <a:rPr lang="en-US" altLang="zh-CN" sz="1800" dirty="0"/>
              <a:t>/* </a:t>
            </a:r>
            <a:r>
              <a:rPr lang="zh-CN" altLang="en-US" sz="1800" dirty="0"/>
              <a:t>所以会</a:t>
            </a:r>
            <a:r>
              <a:rPr lang="zh-CN" altLang="en-US" sz="1800" dirty="0" smtClean="0"/>
              <a:t>从</a:t>
            </a:r>
            <a:r>
              <a:rPr lang="en-US" altLang="zh-CN" sz="1800" dirty="0"/>
              <a:t>pa</a:t>
            </a:r>
            <a:r>
              <a:rPr lang="zh-CN" altLang="en-US" sz="1800" dirty="0" smtClean="0"/>
              <a:t>所</a:t>
            </a:r>
            <a:r>
              <a:rPr lang="zh-CN" altLang="en-US" sz="1800" dirty="0"/>
              <a:t>保存的地址</a:t>
            </a:r>
            <a:r>
              <a:rPr lang="en-US" altLang="zh-CN" sz="1800" dirty="0"/>
              <a:t>a</a:t>
            </a:r>
            <a:r>
              <a:rPr lang="zh-CN" altLang="en-US" sz="1800" dirty="0"/>
              <a:t>中取一个</a:t>
            </a:r>
            <a:r>
              <a:rPr lang="en-US" altLang="zh-CN" sz="1800" dirty="0" err="1"/>
              <a:t>int</a:t>
            </a:r>
            <a:r>
              <a:rPr lang="zh-CN" altLang="en-US" sz="1800" dirty="0"/>
              <a:t>那么多的数据出来</a:t>
            </a:r>
            <a:r>
              <a:rPr lang="en-US" altLang="zh-CN" sz="1800" dirty="0"/>
              <a:t>, */ </a:t>
            </a:r>
            <a:endParaRPr lang="en-US" altLang="zh-CN" sz="1800" dirty="0" smtClean="0"/>
          </a:p>
          <a:p>
            <a:pPr marL="0" indent="0">
              <a:buNone/>
            </a:pPr>
            <a:r>
              <a:rPr lang="en-US" altLang="zh-CN" sz="1800" dirty="0"/>
              <a:t> </a:t>
            </a:r>
            <a:r>
              <a:rPr lang="en-US" altLang="zh-CN" sz="1800" dirty="0" smtClean="0"/>
              <a:t>                                   </a:t>
            </a:r>
            <a:r>
              <a:rPr lang="en-US" altLang="zh-CN" sz="1800" dirty="0"/>
              <a:t>/* </a:t>
            </a:r>
            <a:r>
              <a:rPr lang="zh-CN" altLang="en-US" sz="1800" dirty="0"/>
              <a:t>而在</a:t>
            </a:r>
            <a:r>
              <a:rPr lang="en-US" altLang="zh-CN" sz="1800" dirty="0"/>
              <a:t>a</a:t>
            </a:r>
            <a:r>
              <a:rPr lang="zh-CN" altLang="en-US" sz="1800" dirty="0"/>
              <a:t>中，从</a:t>
            </a:r>
            <a:r>
              <a:rPr lang="en-US" altLang="zh-CN" sz="1800" dirty="0"/>
              <a:t>a</a:t>
            </a:r>
            <a:r>
              <a:rPr lang="zh-CN" altLang="en-US" sz="1800" dirty="0"/>
              <a:t>开始第一个</a:t>
            </a:r>
            <a:r>
              <a:rPr lang="en-US" altLang="zh-CN" sz="1800" dirty="0" err="1"/>
              <a:t>int</a:t>
            </a:r>
            <a:r>
              <a:rPr lang="zh-CN" altLang="en-US" sz="1800" dirty="0"/>
              <a:t>型大小的内存保存的数据就是</a:t>
            </a:r>
            <a:r>
              <a:rPr lang="en-US" altLang="zh-CN" sz="1800" dirty="0"/>
              <a:t>1 </a:t>
            </a:r>
            <a:r>
              <a:rPr lang="en-US" altLang="zh-CN" sz="1800" dirty="0" smtClean="0"/>
              <a:t>*/</a:t>
            </a:r>
            <a:endParaRPr lang="zh-CN" altLang="en-US" sz="1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308" y="5068325"/>
            <a:ext cx="5737920" cy="1673043"/>
          </a:xfrm>
          <a:prstGeom prst="rect">
            <a:avLst/>
          </a:prstGeom>
        </p:spPr>
      </p:pic>
      <p:pic>
        <p:nvPicPr>
          <p:cNvPr id="8" name="图片 7"/>
          <p:cNvPicPr>
            <a:picLocks noChangeAspect="1"/>
          </p:cNvPicPr>
          <p:nvPr/>
        </p:nvPicPr>
        <p:blipFill>
          <a:blip r:embed="rId3"/>
          <a:stretch>
            <a:fillRect/>
          </a:stretch>
        </p:blipFill>
        <p:spPr>
          <a:xfrm>
            <a:off x="1874838" y="3285118"/>
            <a:ext cx="4275571" cy="1944082"/>
          </a:xfrm>
          <a:prstGeom prst="rect">
            <a:avLst/>
          </a:prstGeom>
        </p:spPr>
      </p:pic>
      <p:sp>
        <p:nvSpPr>
          <p:cNvPr id="10" name="文本框 9"/>
          <p:cNvSpPr txBox="1"/>
          <p:nvPr/>
        </p:nvSpPr>
        <p:spPr>
          <a:xfrm>
            <a:off x="47328" y="3861048"/>
            <a:ext cx="1008112" cy="830997"/>
          </a:xfrm>
          <a:prstGeom prst="rect">
            <a:avLst/>
          </a:prstGeom>
          <a:noFill/>
        </p:spPr>
        <p:txBody>
          <a:bodyPr wrap="square" rtlCol="0">
            <a:spAutoFit/>
          </a:bodyPr>
          <a:lstStyle/>
          <a:p>
            <a:r>
              <a:rPr lang="zh-CN" altLang="en-US" sz="2400" b="0" dirty="0" smtClean="0"/>
              <a:t>一级指针</a:t>
            </a:r>
          </a:p>
        </p:txBody>
      </p:sp>
      <p:sp>
        <p:nvSpPr>
          <p:cNvPr id="11" name="文本框 10"/>
          <p:cNvSpPr txBox="1"/>
          <p:nvPr/>
        </p:nvSpPr>
        <p:spPr>
          <a:xfrm>
            <a:off x="12764" y="5376798"/>
            <a:ext cx="1008112" cy="830997"/>
          </a:xfrm>
          <a:prstGeom prst="rect">
            <a:avLst/>
          </a:prstGeom>
          <a:noFill/>
        </p:spPr>
        <p:txBody>
          <a:bodyPr wrap="square" rtlCol="0">
            <a:spAutoFit/>
          </a:bodyPr>
          <a:lstStyle/>
          <a:p>
            <a:r>
              <a:rPr lang="zh-CN" altLang="en-US" sz="2400" b="0" dirty="0" smtClean="0"/>
              <a:t>二级指针</a:t>
            </a:r>
          </a:p>
        </p:txBody>
      </p:sp>
      <p:pic>
        <p:nvPicPr>
          <p:cNvPr id="12" name="图片 11"/>
          <p:cNvPicPr>
            <a:picLocks noChangeAspect="1"/>
          </p:cNvPicPr>
          <p:nvPr/>
        </p:nvPicPr>
        <p:blipFill>
          <a:blip r:embed="rId4"/>
          <a:stretch>
            <a:fillRect/>
          </a:stretch>
        </p:blipFill>
        <p:spPr>
          <a:xfrm>
            <a:off x="9169075" y="466950"/>
            <a:ext cx="3010161" cy="2065199"/>
          </a:xfrm>
          <a:prstGeom prst="rect">
            <a:avLst/>
          </a:prstGeom>
        </p:spPr>
        <p:style>
          <a:lnRef idx="2">
            <a:schemeClr val="accent1"/>
          </a:lnRef>
          <a:fillRef idx="1">
            <a:schemeClr val="lt1"/>
          </a:fillRef>
          <a:effectRef idx="0">
            <a:schemeClr val="accent1"/>
          </a:effectRef>
          <a:fontRef idx="minor">
            <a:schemeClr val="dk1"/>
          </a:fontRef>
        </p:style>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5772" y="3451932"/>
            <a:ext cx="4408900" cy="3306675"/>
          </a:xfrm>
          <a:prstGeom prst="rect">
            <a:avLst/>
          </a:prstGeom>
        </p:spPr>
      </p:pic>
      <p:sp>
        <p:nvSpPr>
          <p:cNvPr id="14" name="下箭头 13"/>
          <p:cNvSpPr/>
          <p:nvPr/>
        </p:nvSpPr>
        <p:spPr>
          <a:xfrm>
            <a:off x="10416480" y="2532149"/>
            <a:ext cx="504056" cy="608819"/>
          </a:xfrm>
          <a:prstGeom prst="downArrow">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5" name="矩形 14"/>
          <p:cNvSpPr/>
          <p:nvPr/>
        </p:nvSpPr>
        <p:spPr>
          <a:xfrm>
            <a:off x="7767904" y="5074963"/>
            <a:ext cx="1296144" cy="308473"/>
          </a:xfrm>
          <a:prstGeom prst="rect">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en-US" altLang="zh-CN" sz="2400" dirty="0" smtClean="0">
                <a:solidFill>
                  <a:srgbClr val="FFC000"/>
                </a:solidFill>
              </a:rPr>
              <a:t>Objects</a:t>
            </a:r>
            <a:endParaRPr lang="zh-CN" altLang="en-US" sz="2400" dirty="0">
              <a:solidFill>
                <a:srgbClr val="FFC000"/>
              </a:solidFill>
            </a:endParaRPr>
          </a:p>
        </p:txBody>
      </p:sp>
      <p:cxnSp>
        <p:nvCxnSpPr>
          <p:cNvPr id="5" name="曲线连接符 4"/>
          <p:cNvCxnSpPr/>
          <p:nvPr/>
        </p:nvCxnSpPr>
        <p:spPr>
          <a:xfrm>
            <a:off x="1127448" y="1268760"/>
            <a:ext cx="6608324" cy="3960440"/>
          </a:xfrm>
          <a:prstGeom prst="curvedConnector3">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6" name="曲线连接符 15"/>
          <p:cNvCxnSpPr/>
          <p:nvPr/>
        </p:nvCxnSpPr>
        <p:spPr>
          <a:xfrm>
            <a:off x="1343472" y="1628800"/>
            <a:ext cx="8928992" cy="288032"/>
          </a:xfrm>
          <a:prstGeom prst="curvedConnector3">
            <a:avLst>
              <a:gd name="adj1" fmla="val 99915"/>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3507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2951163" y="979492"/>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2130426" y="1344615"/>
            <a:ext cx="433388" cy="3600451"/>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2794002" y="4063999"/>
            <a:ext cx="7766051"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557218"/>
                <a:ext cx="569913" cy="7076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5886451" y="1201741"/>
            <a:ext cx="1868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5900714" y="3976238"/>
            <a:ext cx="1995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07402" y="654051"/>
            <a:ext cx="2152651" cy="1695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9" y="2638429"/>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56"/>
          <p:cNvPicPr>
            <a:picLocks noChangeAspect="1"/>
          </p:cNvPicPr>
          <p:nvPr/>
        </p:nvPicPr>
        <p:blipFill>
          <a:blip r:embed="rId4"/>
          <a:stretch>
            <a:fillRect/>
          </a:stretch>
        </p:blipFill>
        <p:spPr>
          <a:xfrm>
            <a:off x="4655840" y="5661249"/>
            <a:ext cx="3909154" cy="904789"/>
          </a:xfrm>
          <a:prstGeom prst="rect">
            <a:avLst/>
          </a:prstGeom>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计算机的硬件</a:t>
            </a:r>
            <a:endParaRPr lang="zh-CN" altLang="en-US" dirty="0"/>
          </a:p>
        </p:txBody>
      </p:sp>
      <p:pic>
        <p:nvPicPr>
          <p:cNvPr id="5" name="图片 4"/>
          <p:cNvPicPr>
            <a:picLocks noChangeAspect="1"/>
          </p:cNvPicPr>
          <p:nvPr/>
        </p:nvPicPr>
        <p:blipFill>
          <a:blip r:embed="rId3"/>
          <a:stretch>
            <a:fillRect/>
          </a:stretch>
        </p:blipFill>
        <p:spPr>
          <a:xfrm>
            <a:off x="298673" y="836712"/>
            <a:ext cx="7963590" cy="591363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336" y="1124744"/>
            <a:ext cx="2567608" cy="2567608"/>
          </a:xfrm>
          <a:prstGeom prst="rect">
            <a:avLst/>
          </a:prstGeom>
        </p:spPr>
      </p:pic>
      <p:sp>
        <p:nvSpPr>
          <p:cNvPr id="7" name="文本框 6"/>
          <p:cNvSpPr txBox="1"/>
          <p:nvPr/>
        </p:nvSpPr>
        <p:spPr>
          <a:xfrm>
            <a:off x="9912424" y="3364151"/>
            <a:ext cx="1368152" cy="461665"/>
          </a:xfrm>
          <a:prstGeom prst="rect">
            <a:avLst/>
          </a:prstGeom>
          <a:noFill/>
        </p:spPr>
        <p:txBody>
          <a:bodyPr wrap="square" rtlCol="0">
            <a:spAutoFit/>
          </a:bodyPr>
          <a:lstStyle/>
          <a:p>
            <a:r>
              <a:rPr lang="en-US" altLang="zh-CN" sz="2400" b="0" dirty="0" smtClean="0"/>
              <a:t>8.</a:t>
            </a:r>
            <a:r>
              <a:rPr lang="zh-CN" altLang="en-US" sz="2400" b="0" dirty="0" smtClean="0"/>
              <a:t>显示器</a:t>
            </a:r>
          </a:p>
        </p:txBody>
      </p:sp>
      <p:sp>
        <p:nvSpPr>
          <p:cNvPr id="8" name="椭圆 7"/>
          <p:cNvSpPr/>
          <p:nvPr/>
        </p:nvSpPr>
        <p:spPr>
          <a:xfrm>
            <a:off x="1559496" y="908720"/>
            <a:ext cx="1872208" cy="1008112"/>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1" name="椭圆 10"/>
          <p:cNvSpPr/>
          <p:nvPr/>
        </p:nvSpPr>
        <p:spPr>
          <a:xfrm>
            <a:off x="2783632" y="3356992"/>
            <a:ext cx="648072" cy="720080"/>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2" name="椭圆 11"/>
          <p:cNvSpPr/>
          <p:nvPr/>
        </p:nvSpPr>
        <p:spPr>
          <a:xfrm>
            <a:off x="7104111" y="2420888"/>
            <a:ext cx="762983" cy="792088"/>
          </a:xfrm>
          <a:prstGeom prst="ellipse">
            <a:avLst/>
          </a:prstGeom>
          <a:ln w="38100">
            <a:solidFill>
              <a:srgbClr val="FF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 name="文本框 8"/>
          <p:cNvSpPr txBox="1"/>
          <p:nvPr/>
        </p:nvSpPr>
        <p:spPr>
          <a:xfrm>
            <a:off x="263352" y="1412776"/>
            <a:ext cx="1590199" cy="707886"/>
          </a:xfrm>
          <a:prstGeom prst="rect">
            <a:avLst/>
          </a:prstGeom>
          <a:noFill/>
          <a:ln>
            <a:solidFill>
              <a:srgbClr val="0000FF"/>
            </a:solidFill>
          </a:ln>
        </p:spPr>
        <p:txBody>
          <a:bodyPr wrap="square" rtlCol="0">
            <a:spAutoFit/>
          </a:bodyPr>
          <a:lstStyle/>
          <a:p>
            <a:r>
              <a:rPr lang="zh-CN" altLang="en-US" sz="2000" b="0" dirty="0">
                <a:solidFill>
                  <a:srgbClr val="0000FF"/>
                </a:solidFill>
              </a:rPr>
              <a:t>龙芯、兆芯、华为</a:t>
            </a:r>
            <a:r>
              <a:rPr lang="zh-CN" altLang="en-US" sz="2000" b="0" dirty="0" smtClean="0">
                <a:solidFill>
                  <a:srgbClr val="0000FF"/>
                </a:solidFill>
              </a:rPr>
              <a:t>鲲鹏</a:t>
            </a:r>
          </a:p>
        </p:txBody>
      </p:sp>
      <p:sp>
        <p:nvSpPr>
          <p:cNvPr id="10" name="矩形 9"/>
          <p:cNvSpPr/>
          <p:nvPr/>
        </p:nvSpPr>
        <p:spPr>
          <a:xfrm>
            <a:off x="623392" y="5750578"/>
            <a:ext cx="697627" cy="400110"/>
          </a:xfrm>
          <a:prstGeom prst="rect">
            <a:avLst/>
          </a:prstGeom>
          <a:ln>
            <a:solidFill>
              <a:srgbClr val="0000FF"/>
            </a:solidFill>
          </a:ln>
        </p:spPr>
        <p:txBody>
          <a:bodyPr wrap="none">
            <a:spAutoFit/>
          </a:bodyPr>
          <a:lstStyle/>
          <a:p>
            <a:r>
              <a:rPr lang="zh-CN" altLang="en-US" sz="2000" b="0" dirty="0">
                <a:solidFill>
                  <a:srgbClr val="0000FF"/>
                </a:solidFill>
              </a:rPr>
              <a:t>长鑫</a:t>
            </a:r>
          </a:p>
        </p:txBody>
      </p:sp>
      <p:sp>
        <p:nvSpPr>
          <p:cNvPr id="15" name="矩形 14"/>
          <p:cNvSpPr/>
          <p:nvPr/>
        </p:nvSpPr>
        <p:spPr>
          <a:xfrm>
            <a:off x="5348124" y="1556792"/>
            <a:ext cx="1210588" cy="400110"/>
          </a:xfrm>
          <a:prstGeom prst="rect">
            <a:avLst/>
          </a:prstGeom>
          <a:ln>
            <a:solidFill>
              <a:srgbClr val="0000FF"/>
            </a:solidFill>
          </a:ln>
        </p:spPr>
        <p:txBody>
          <a:bodyPr wrap="none">
            <a:spAutoFit/>
          </a:bodyPr>
          <a:lstStyle/>
          <a:p>
            <a:r>
              <a:rPr lang="zh-CN" altLang="en-US" sz="2000" b="0" dirty="0" smtClean="0">
                <a:solidFill>
                  <a:srgbClr val="0000FF"/>
                </a:solidFill>
              </a:rPr>
              <a:t>长江存储</a:t>
            </a:r>
            <a:endParaRPr lang="zh-CN" altLang="en-US" sz="2000" b="0" dirty="0">
              <a:solidFill>
                <a:srgbClr val="0000FF"/>
              </a:solidFill>
            </a:endParaRPr>
          </a:p>
        </p:txBody>
      </p:sp>
      <p:sp>
        <p:nvSpPr>
          <p:cNvPr id="16" name="矩形 15"/>
          <p:cNvSpPr/>
          <p:nvPr/>
        </p:nvSpPr>
        <p:spPr>
          <a:xfrm>
            <a:off x="5247899" y="3009146"/>
            <a:ext cx="1467068" cy="707886"/>
          </a:xfrm>
          <a:prstGeom prst="rect">
            <a:avLst/>
          </a:prstGeom>
          <a:ln>
            <a:solidFill>
              <a:srgbClr val="0000FF"/>
            </a:solidFill>
          </a:ln>
        </p:spPr>
        <p:txBody>
          <a:bodyPr wrap="none">
            <a:spAutoFit/>
          </a:bodyPr>
          <a:lstStyle/>
          <a:p>
            <a:r>
              <a:rPr lang="zh-CN" altLang="en-US" sz="2000" b="0" dirty="0" smtClean="0">
                <a:solidFill>
                  <a:srgbClr val="0000FF"/>
                </a:solidFill>
              </a:rPr>
              <a:t>摩尔线程、</a:t>
            </a:r>
            <a:endParaRPr lang="en-US" altLang="zh-CN" sz="2000" b="0" dirty="0" smtClean="0">
              <a:solidFill>
                <a:srgbClr val="0000FF"/>
              </a:solidFill>
            </a:endParaRPr>
          </a:p>
          <a:p>
            <a:r>
              <a:rPr lang="zh-CN" altLang="en-US" sz="2000" b="0" dirty="0">
                <a:solidFill>
                  <a:srgbClr val="0000FF"/>
                </a:solidFill>
              </a:rPr>
              <a:t>景嘉</a:t>
            </a:r>
            <a:r>
              <a:rPr lang="zh-CN" altLang="en-US" sz="2000" b="0" dirty="0" smtClean="0">
                <a:solidFill>
                  <a:srgbClr val="0000FF"/>
                </a:solidFill>
              </a:rPr>
              <a:t>微等</a:t>
            </a:r>
            <a:endParaRPr lang="zh-CN" altLang="en-US" sz="2000" b="0" dirty="0">
              <a:solidFill>
                <a:srgbClr val="0000FF"/>
              </a:solidFill>
            </a:endParaRPr>
          </a:p>
        </p:txBody>
      </p:sp>
      <p:sp>
        <p:nvSpPr>
          <p:cNvPr id="17" name="矩形 16"/>
          <p:cNvSpPr/>
          <p:nvPr/>
        </p:nvSpPr>
        <p:spPr>
          <a:xfrm>
            <a:off x="11064552" y="2788087"/>
            <a:ext cx="1271464" cy="707886"/>
          </a:xfrm>
          <a:prstGeom prst="rect">
            <a:avLst/>
          </a:prstGeom>
          <a:ln>
            <a:solidFill>
              <a:srgbClr val="0000FF"/>
            </a:solidFill>
          </a:ln>
        </p:spPr>
        <p:txBody>
          <a:bodyPr wrap="square">
            <a:spAutoFit/>
          </a:bodyPr>
          <a:lstStyle/>
          <a:p>
            <a:r>
              <a:rPr lang="zh-CN" altLang="en-US" sz="2000" b="0" dirty="0">
                <a:solidFill>
                  <a:srgbClr val="0000FF"/>
                </a:solidFill>
              </a:rPr>
              <a:t>京东方、</a:t>
            </a:r>
            <a:r>
              <a:rPr lang="en-US" altLang="zh-CN" sz="2000" b="0" dirty="0">
                <a:solidFill>
                  <a:srgbClr val="0000FF"/>
                </a:solidFill>
              </a:rPr>
              <a:t>TCL</a:t>
            </a:r>
            <a:r>
              <a:rPr lang="zh-CN" altLang="en-US" sz="2000" b="0" dirty="0">
                <a:solidFill>
                  <a:srgbClr val="0000FF"/>
                </a:solidFill>
              </a:rPr>
              <a:t>华星</a:t>
            </a:r>
          </a:p>
        </p:txBody>
      </p:sp>
      <p:sp>
        <p:nvSpPr>
          <p:cNvPr id="13" name="矩形 12"/>
          <p:cNvSpPr/>
          <p:nvPr/>
        </p:nvSpPr>
        <p:spPr>
          <a:xfrm>
            <a:off x="8948414" y="10677"/>
            <a:ext cx="3272050" cy="707886"/>
          </a:xfrm>
          <a:prstGeom prst="rect">
            <a:avLst/>
          </a:prstGeom>
        </p:spPr>
        <p:txBody>
          <a:bodyPr wrap="none">
            <a:spAutoFit/>
          </a:bodyPr>
          <a:lstStyle/>
          <a:p>
            <a:r>
              <a:rPr lang="zh-CN" altLang="en-US" dirty="0">
                <a:solidFill>
                  <a:srgbClr val="C00000"/>
                </a:solidFill>
              </a:rPr>
              <a:t>计算机</a:t>
            </a:r>
            <a:r>
              <a:rPr lang="zh-CN" altLang="en-US" dirty="0" smtClean="0">
                <a:solidFill>
                  <a:srgbClr val="C00000"/>
                </a:solidFill>
              </a:rPr>
              <a:t>的软件</a:t>
            </a:r>
            <a:endParaRPr lang="zh-CN" altLang="en-US" dirty="0">
              <a:solidFill>
                <a:srgbClr val="C00000"/>
              </a:solidFill>
            </a:endParaRPr>
          </a:p>
        </p:txBody>
      </p:sp>
      <p:pic>
        <p:nvPicPr>
          <p:cNvPr id="14" name="图片 13"/>
          <p:cNvPicPr>
            <a:picLocks noChangeAspect="1"/>
          </p:cNvPicPr>
          <p:nvPr/>
        </p:nvPicPr>
        <p:blipFill>
          <a:blip r:embed="rId5"/>
          <a:stretch>
            <a:fillRect/>
          </a:stretch>
        </p:blipFill>
        <p:spPr>
          <a:xfrm>
            <a:off x="8256240" y="4207047"/>
            <a:ext cx="3924089" cy="2462313"/>
          </a:xfrm>
          <a:prstGeom prst="rect">
            <a:avLst/>
          </a:prstGeom>
        </p:spPr>
      </p:pic>
      <p:cxnSp>
        <p:nvCxnSpPr>
          <p:cNvPr id="19" name="直接箭头连接符 18"/>
          <p:cNvCxnSpPr/>
          <p:nvPr/>
        </p:nvCxnSpPr>
        <p:spPr>
          <a:xfrm>
            <a:off x="3647728" y="332656"/>
            <a:ext cx="51845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云形标注 3"/>
          <p:cNvSpPr/>
          <p:nvPr/>
        </p:nvSpPr>
        <p:spPr>
          <a:xfrm>
            <a:off x="7867095" y="4142687"/>
            <a:ext cx="2333362" cy="1022153"/>
          </a:xfrm>
          <a:prstGeom prst="cloudCallout">
            <a:avLst/>
          </a:prstGeom>
          <a:solidFill>
            <a:schemeClr val="accent1">
              <a:lumMod val="20000"/>
              <a:lumOff val="80000"/>
            </a:schemeClr>
          </a:solidFill>
          <a:ln>
            <a:solidFill>
              <a:schemeClr val="accent6">
                <a:lumMod val="60000"/>
                <a:lumOff val="40000"/>
              </a:schemeClr>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2000" b="0" dirty="0">
                <a:solidFill>
                  <a:srgbClr val="0070C0"/>
                </a:solidFill>
                <a:latin typeface="Times New Roman" panose="02020603050405020304" pitchFamily="18" charset="0"/>
              </a:rPr>
              <a:t>苟利国家生死以、岂因祸福避趋之</a:t>
            </a:r>
            <a:endParaRPr lang="zh-CN" altLang="en-US" sz="2000" dirty="0">
              <a:solidFill>
                <a:srgbClr val="0070C0"/>
              </a:solidFill>
            </a:endParaRPr>
          </a:p>
        </p:txBody>
      </p:sp>
    </p:spTree>
    <p:extLst>
      <p:ext uri="{BB962C8B-B14F-4D97-AF65-F5344CB8AC3E}">
        <p14:creationId xmlns:p14="http://schemas.microsoft.com/office/powerpoint/2010/main" val="259732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9" grpId="0" animBg="1"/>
      <p:bldP spid="10" grpId="0" animBg="1"/>
      <p:bldP spid="15" grpId="0" animBg="1"/>
      <p:bldP spid="16" grpId="0" animBg="1"/>
      <p:bldP spid="17" grpId="0" animBg="1"/>
      <p:bldP spid="13"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3</a:t>
            </a:r>
            <a:r>
              <a:rPr lang="zh-CN" altLang="en-US" dirty="0" smtClean="0"/>
              <a:t>、数据结构</a:t>
            </a:r>
            <a:r>
              <a:rPr lang="zh-CN" altLang="en-US" dirty="0"/>
              <a:t>的主要</a:t>
            </a:r>
            <a:r>
              <a:rPr lang="zh-CN" altLang="en-US" dirty="0" smtClean="0"/>
              <a:t>操作</a:t>
            </a:r>
            <a:endParaRPr lang="zh-CN" altLang="en-US" dirty="0"/>
          </a:p>
        </p:txBody>
      </p:sp>
      <p:sp>
        <p:nvSpPr>
          <p:cNvPr id="249858" name="Rectangle 2"/>
          <p:cNvSpPr>
            <a:spLocks noGrp="1" noChangeArrowheads="1"/>
          </p:cNvSpPr>
          <p:nvPr>
            <p:ph idx="1"/>
          </p:nvPr>
        </p:nvSpPr>
        <p:spPr/>
        <p:txBody>
          <a:bodyPr>
            <a:normAutofit/>
          </a:bodyPr>
          <a:lstStyle/>
          <a:p>
            <a:pPr eaLnBrk="1" hangingPunct="1">
              <a:buFont typeface="Wingdings" panose="05000000000000000000" pitchFamily="2" charset="2"/>
              <a:buNone/>
              <a:defRPr/>
            </a:pPr>
            <a:endParaRPr lang="zh-CN" altLang="en-US" dirty="0">
              <a:solidFill>
                <a:schemeClr val="hlink"/>
              </a:solidFill>
              <a:latin typeface="楷体_GB2312" pitchFamily="49" charset="-122"/>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）修改一个元素（或者其中的某个数据项）</a:t>
            </a:r>
            <a:r>
              <a:rPr lang="zh-CN" altLang="en-US" sz="2800" dirty="0" smtClean="0">
                <a:latin typeface="宋体" panose="02010600030101010101" pitchFamily="2" charset="-122"/>
                <a:ea typeface="宋体" panose="02010600030101010101" pitchFamily="2" charset="-122"/>
              </a:rPr>
              <a:t>的内容</a:t>
            </a:r>
            <a:r>
              <a:rPr lang="zh-CN" altLang="en-US" sz="2800" dirty="0">
                <a:latin typeface="宋体" panose="02010600030101010101" pitchFamily="2" charset="-122"/>
                <a:ea typeface="宋体" panose="02010600030101010101" pitchFamily="2" charset="-122"/>
              </a:rPr>
              <a:t>；</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）查找。</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idx="1"/>
          </p:nvPr>
        </p:nvSpPr>
        <p:spPr/>
        <p:txBody>
          <a:bodyPr>
            <a:normAutofit fontScale="77500" lnSpcReduction="20000"/>
          </a:bodyPr>
          <a:lstStyle/>
          <a:p>
            <a:pPr>
              <a:lnSpc>
                <a:spcPct val="130000"/>
              </a:lnSpc>
              <a:buClr>
                <a:srgbClr val="00CC00"/>
              </a:buClr>
              <a:buSzPct val="45000"/>
              <a:buFont typeface="Wingdings" panose="05000000000000000000" pitchFamily="2" charset="2"/>
              <a:buChar char="Ø"/>
              <a:defRPr/>
            </a:pPr>
            <a:r>
              <a:rPr lang="zh-CN" altLang="en-US" sz="2800" dirty="0">
                <a:solidFill>
                  <a:srgbClr val="FF0000"/>
                </a:solidFill>
                <a:latin typeface="Times New Roman" panose="02020603050405020304" pitchFamily="18" charset="0"/>
                <a:cs typeface="Times New Roman" panose="02020603050405020304" pitchFamily="18" charset="0"/>
              </a:rPr>
              <a:t>数据类型</a:t>
            </a:r>
            <a:r>
              <a:rPr lang="zh-CN" altLang="en-US" sz="2800" dirty="0">
                <a:latin typeface="Times New Roman" panose="02020603050405020304" pitchFamily="18" charset="0"/>
                <a:cs typeface="Times New Roman" panose="02020603050405020304" pitchFamily="18" charset="0"/>
              </a:rPr>
              <a:t>                                                                                             </a:t>
            </a:r>
            <a:br>
              <a:rPr lang="zh-CN" altLang="en-US" sz="2800" dirty="0">
                <a:latin typeface="Times New Roman" panose="02020603050405020304" pitchFamily="18" charset="0"/>
                <a:cs typeface="Times New Roman" panose="02020603050405020304" pitchFamily="18" charset="0"/>
              </a:rPr>
            </a:br>
            <a:r>
              <a:rPr lang="zh-CN" altLang="en-US" sz="2800" dirty="0" smtClean="0">
                <a:latin typeface="Times New Roman" panose="02020603050405020304" pitchFamily="18" charset="0"/>
                <a:cs typeface="Times New Roman" panose="02020603050405020304" pitchFamily="18" charset="0"/>
              </a:rPr>
              <a:t>   </a:t>
            </a:r>
            <a:r>
              <a:rPr lang="zh-CN" altLang="en-US" sz="2800" dirty="0" smtClean="0">
                <a:solidFill>
                  <a:srgbClr val="0000FF"/>
                </a:solidFill>
                <a:latin typeface="Times New Roman" panose="02020603050405020304" pitchFamily="18" charset="0"/>
                <a:cs typeface="Times New Roman" panose="02020603050405020304" pitchFamily="18" charset="0"/>
              </a:rPr>
              <a:t>定义</a:t>
            </a:r>
            <a:r>
              <a:rPr lang="zh-CN" altLang="en-US" sz="2800" dirty="0">
                <a:solidFill>
                  <a:srgbClr val="0000FF"/>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buFont typeface="Wingdings" panose="05000000000000000000" pitchFamily="2" charset="2"/>
              <a:buChar char="Ø"/>
              <a:defRPr/>
            </a:pPr>
            <a:r>
              <a:rPr lang="en-US" altLang="zh-CN" sz="2800" dirty="0">
                <a:solidFill>
                  <a:srgbClr val="FF0000"/>
                </a:solidFill>
                <a:latin typeface="Times New Roman" panose="02020603050405020304" pitchFamily="18" charset="0"/>
                <a:cs typeface="Times New Roman" panose="02020603050405020304" pitchFamily="18" charset="0"/>
              </a:rPr>
              <a:t>C++</a:t>
            </a:r>
            <a:r>
              <a:rPr lang="zh-CN" altLang="zh-CN" sz="2800" dirty="0">
                <a:solidFill>
                  <a:srgbClr val="FF0000"/>
                </a:solidFill>
                <a:latin typeface="Times New Roman" panose="02020603050405020304" pitchFamily="18" charset="0"/>
                <a:cs typeface="Times New Roman" panose="02020603050405020304" pitchFamily="18" charset="0"/>
              </a:rPr>
              <a:t>语言中的</a:t>
            </a:r>
            <a:r>
              <a:rPr lang="zh-CN" altLang="zh-CN" sz="2800" dirty="0" smtClean="0">
                <a:solidFill>
                  <a:srgbClr val="FF0000"/>
                </a:solidFill>
                <a:latin typeface="Times New Roman" panose="02020603050405020304" pitchFamily="18" charset="0"/>
                <a:cs typeface="Times New Roman" panose="02020603050405020304" pitchFamily="18" charset="0"/>
              </a:rPr>
              <a:t>数据类型</a:t>
            </a:r>
            <a:endParaRPr lang="zh-CN" altLang="zh-CN" sz="2800" dirty="0">
              <a:solidFill>
                <a:srgbClr val="FF0000"/>
              </a:solidFill>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0000FF"/>
                </a:solidFill>
                <a:latin typeface="Times New Roman" panose="02020603050405020304" pitchFamily="18" charset="0"/>
                <a:cs typeface="Times New Roman" panose="02020603050405020304" pitchFamily="18" charset="0"/>
              </a:rPr>
              <a:t>char   </a:t>
            </a:r>
            <a:r>
              <a:rPr lang="en-US" altLang="zh-CN" sz="2800" dirty="0" err="1">
                <a:solidFill>
                  <a:srgbClr val="0000FF"/>
                </a:solidFill>
                <a:latin typeface="Times New Roman" panose="02020603050405020304" pitchFamily="18" charset="0"/>
                <a:cs typeface="Times New Roman" panose="02020603050405020304" pitchFamily="18" charset="0"/>
              </a:rPr>
              <a:t>int</a:t>
            </a:r>
            <a:r>
              <a:rPr lang="en-US" altLang="zh-CN" sz="2800" dirty="0">
                <a:solidFill>
                  <a:srgbClr val="0000FF"/>
                </a:solidFill>
                <a:latin typeface="Times New Roman" panose="02020603050405020304" pitchFamily="18" charset="0"/>
                <a:cs typeface="Times New Roman" panose="02020603050405020304" pitchFamily="18" charset="0"/>
              </a:rPr>
              <a:t>   float   double    </a:t>
            </a:r>
            <a:r>
              <a:rPr lang="en-US" altLang="zh-CN" sz="2800" dirty="0" err="1">
                <a:solidFill>
                  <a:srgbClr val="0000FF"/>
                </a:solidFill>
                <a:latin typeface="Times New Roman" panose="02020603050405020304" pitchFamily="18" charset="0"/>
                <a:cs typeface="Times New Roman" panose="02020603050405020304" pitchFamily="18" charset="0"/>
              </a:rPr>
              <a:t>bool</a:t>
            </a:r>
            <a:r>
              <a:rPr lang="en-US" altLang="zh-CN" sz="2800" dirty="0">
                <a:solidFill>
                  <a:srgbClr val="0000FF"/>
                </a:solidFill>
                <a:latin typeface="Times New Roman" panose="02020603050405020304" pitchFamily="18" charset="0"/>
                <a:cs typeface="Times New Roman" panose="02020603050405020304" pitchFamily="18" charset="0"/>
              </a:rPr>
              <a:t>    void</a:t>
            </a:r>
            <a:endParaRPr lang="en-US" altLang="zh-CN" sz="2800" dirty="0">
              <a:latin typeface="Times New Roman" panose="02020603050405020304" pitchFamily="18" charset="0"/>
              <a:cs typeface="Times New Roman" panose="02020603050405020304" pitchFamily="18" charset="0"/>
            </a:endParaRPr>
          </a:p>
          <a:p>
            <a:pPr marL="0" indent="0">
              <a:lnSpc>
                <a:spcPct val="130000"/>
              </a:lnSpc>
              <a:buClr>
                <a:schemeClr val="tx1"/>
              </a:buClr>
              <a:buSzPct val="4500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字符型  整型   实型   </a:t>
            </a:r>
            <a:r>
              <a:rPr lang="zh-CN" altLang="en-US" sz="2000" dirty="0" smtClean="0">
                <a:latin typeface="Times New Roman" panose="02020603050405020304" pitchFamily="18" charset="0"/>
                <a:cs typeface="Times New Roman" panose="02020603050405020304" pitchFamily="18" charset="0"/>
              </a:rPr>
              <a:t>   双精度</a:t>
            </a:r>
            <a:r>
              <a:rPr lang="zh-CN" altLang="en-US" sz="2000" dirty="0">
                <a:latin typeface="Times New Roman" panose="02020603050405020304" pitchFamily="18" charset="0"/>
                <a:cs typeface="Times New Roman" panose="02020603050405020304" pitchFamily="18" charset="0"/>
              </a:rPr>
              <a:t>型   逻辑型  </a:t>
            </a:r>
            <a:r>
              <a:rPr lang="zh-CN" altLang="en-US" sz="2000" dirty="0" smtClean="0">
                <a:latin typeface="Times New Roman" panose="02020603050405020304" pitchFamily="18" charset="0"/>
                <a:cs typeface="Times New Roman" panose="02020603050405020304" pitchFamily="18" charset="0"/>
              </a:rPr>
              <a:t> 无</a:t>
            </a:r>
            <a:r>
              <a:rPr lang="zh-CN" altLang="en-US" sz="2000" dirty="0">
                <a:latin typeface="Times New Roman" panose="02020603050405020304" pitchFamily="18" charset="0"/>
                <a:cs typeface="Times New Roman" panose="02020603050405020304" pitchFamily="18" charset="0"/>
              </a:rPr>
              <a:t>值型</a:t>
            </a:r>
            <a:r>
              <a:rPr lang="zh-CN" altLang="en-US" sz="2800" dirty="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构造数据类型由基本数据类型或构造数据类型组成。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构造数据类型由不同成分类型构成。</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基本数据类型可以看作是计算机中已实现的数据结构。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数据类型就是数据结构，不过它是从编程者的角度来使用的。</a:t>
            </a:r>
          </a:p>
          <a:p>
            <a:pPr>
              <a:lnSpc>
                <a:spcPct val="130000"/>
              </a:lnSpc>
              <a:buClr>
                <a:schemeClr val="tx1"/>
              </a:buClr>
              <a:buSzPct val="45000"/>
              <a:buFont typeface="Wingdings" panose="05000000000000000000" pitchFamily="2" charset="2"/>
              <a:buChar char="Ø"/>
              <a:defRPr/>
            </a:pPr>
            <a:r>
              <a:rPr lang="zh-CN" altLang="en-US" dirty="0">
                <a:latin typeface="Times New Roman" panose="02020603050405020304" pitchFamily="18" charset="0"/>
                <a:cs typeface="Times New Roman" panose="02020603050405020304" pitchFamily="18" charset="0"/>
              </a:rPr>
              <a:t>数据类型是模板，必须定义属于某种数据类型的变量，才能参加运算。 </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199456" y="908720"/>
            <a:ext cx="98250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是一个</a:t>
            </a:r>
            <a:r>
              <a:rPr lang="zh-CN" altLang="en-US" sz="2400" dirty="0">
                <a:solidFill>
                  <a:schemeClr val="hlink"/>
                </a:solidFill>
                <a:ea typeface="黑体" panose="02010609060101010101" pitchFamily="49" charset="-122"/>
              </a:rPr>
              <a:t>值的集合</a:t>
            </a:r>
            <a:r>
              <a:rPr lang="zh-CN" altLang="en-US" sz="2400" dirty="0">
                <a:solidFill>
                  <a:srgbClr val="000066"/>
                </a:solidFill>
                <a:ea typeface="黑体" panose="02010609060101010101" pitchFamily="49" charset="-122"/>
              </a:rPr>
              <a:t>和定义在这个值集上的</a:t>
            </a:r>
            <a:r>
              <a:rPr lang="zh-CN" altLang="en-US" sz="2400" dirty="0">
                <a:solidFill>
                  <a:schemeClr val="hlink"/>
                </a:solidFill>
                <a:ea typeface="黑体" panose="02010609060101010101" pitchFamily="49" charset="-122"/>
              </a:rPr>
              <a:t>一</a:t>
            </a:r>
            <a:r>
              <a:rPr lang="zh-CN" altLang="en-US" sz="2400" dirty="0" smtClean="0">
                <a:solidFill>
                  <a:schemeClr val="hlink"/>
                </a:solidFill>
                <a:ea typeface="黑体" panose="02010609060101010101" pitchFamily="49" charset="-122"/>
              </a:rPr>
              <a:t>组操作</a:t>
            </a:r>
            <a:r>
              <a:rPr lang="zh-CN" altLang="en-US" sz="2400" dirty="0" smtClean="0">
                <a:solidFill>
                  <a:srgbClr val="000066"/>
                </a:solidFill>
                <a:ea typeface="黑体" panose="02010609060101010101" pitchFamily="49" charset="-122"/>
              </a:rPr>
              <a:t>的</a:t>
            </a:r>
            <a:r>
              <a:rPr lang="zh-CN" altLang="en-US" sz="2400" dirty="0">
                <a:solidFill>
                  <a:srgbClr val="000066"/>
                </a:solidFill>
                <a:ea typeface="黑体" panose="02010609060101010101" pitchFamily="49" charset="-122"/>
              </a:rPr>
              <a:t>总称。</a:t>
            </a:r>
          </a:p>
        </p:txBody>
      </p:sp>
      <p:sp>
        <p:nvSpPr>
          <p:cNvPr id="157699" name="Rectangle 3"/>
          <p:cNvSpPr>
            <a:spLocks noChangeArrowheads="1"/>
          </p:cNvSpPr>
          <p:nvPr/>
        </p:nvSpPr>
        <p:spPr bwMode="auto">
          <a:xfrm>
            <a:off x="1199457" y="1593374"/>
            <a:ext cx="90677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黑体" panose="02010609060101010101" pitchFamily="49" charset="-122"/>
                <a:ea typeface="黑体" panose="02010609060101010101" pitchFamily="49" charset="-122"/>
              </a:rPr>
              <a:t>抽象数据类型</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由用户定义，用以表示应用问题的数据模型。它由基本的数据类型组成，并包含一组相关的操作</a:t>
            </a:r>
            <a:r>
              <a:rPr lang="zh-CN" altLang="en-US" sz="2400" dirty="0" smtClean="0">
                <a:solidFill>
                  <a:srgbClr val="000066"/>
                </a:solidFill>
                <a:ea typeface="黑体" panose="02010609060101010101" pitchFamily="49" charset="-122"/>
              </a:rPr>
              <a:t>。</a:t>
            </a:r>
            <a:endParaRPr lang="en-US" altLang="zh-CN" sz="2400" dirty="0" smtClean="0">
              <a:solidFill>
                <a:srgbClr val="000066"/>
              </a:solidFill>
              <a:ea typeface="黑体" panose="02010609060101010101" pitchFamily="49" charset="-122"/>
            </a:endParaRPr>
          </a:p>
          <a:p>
            <a:pPr>
              <a:spcBef>
                <a:spcPct val="0"/>
              </a:spcBef>
              <a:buClrTx/>
              <a:buSzTx/>
              <a:buFontTx/>
              <a:buNone/>
            </a:pPr>
            <a:endParaRPr lang="en-US" altLang="zh-CN" sz="2400" dirty="0">
              <a:solidFill>
                <a:srgbClr val="000066"/>
              </a:solidFill>
              <a:ea typeface="黑体" panose="02010609060101010101" pitchFamily="49" charset="-122"/>
            </a:endParaRPr>
          </a:p>
          <a:p>
            <a:pPr marL="0" lvl="1">
              <a:spcBef>
                <a:spcPct val="0"/>
              </a:spcBef>
              <a:buClrTx/>
              <a:buSzTx/>
              <a:buNone/>
            </a:pPr>
            <a:r>
              <a:rPr lang="zh-CN" altLang="en-US" dirty="0">
                <a:solidFill>
                  <a:srgbClr val="0000CC"/>
                </a:solidFill>
                <a:latin typeface="黑体" panose="02010609060101010101" pitchFamily="49" charset="-122"/>
                <a:ea typeface="黑体" panose="02010609060101010101" pitchFamily="49" charset="-122"/>
              </a:rPr>
              <a:t>抽象数据类型特点</a:t>
            </a:r>
            <a:r>
              <a:rPr lang="en-US" altLang="zh-CN" dirty="0">
                <a:solidFill>
                  <a:srgbClr val="000066"/>
                </a:solidFill>
                <a:ea typeface="隶书" panose="02010509060101010101" pitchFamily="49" charset="-122"/>
              </a:rPr>
              <a:t>—</a:t>
            </a:r>
            <a:r>
              <a:rPr lang="zh-CN" altLang="en-US" sz="2400" dirty="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dirty="0">
              <a:solidFill>
                <a:srgbClr val="000066"/>
              </a:solidFill>
              <a:ea typeface="黑体" panose="02010609060101010101" pitchFamily="49" charset="-122"/>
            </a:endParaRPr>
          </a:p>
        </p:txBody>
      </p:sp>
      <p:sp>
        <p:nvSpPr>
          <p:cNvPr id="157700" name="Rectangle 4"/>
          <p:cNvSpPr>
            <a:spLocks noChangeArrowheads="1"/>
          </p:cNvSpPr>
          <p:nvPr/>
        </p:nvSpPr>
        <p:spPr bwMode="auto">
          <a:xfrm>
            <a:off x="1199456" y="3531839"/>
            <a:ext cx="906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CC"/>
                </a:solidFill>
                <a:latin typeface="隶书" panose="02010509060101010101" pitchFamily="49" charset="-122"/>
                <a:ea typeface="黑体" panose="02010609060101010101" pitchFamily="49" charset="-122"/>
              </a:rPr>
              <a:t>抽象数据类型</a:t>
            </a:r>
            <a:r>
              <a:rPr lang="zh-CN" altLang="en-US" sz="2400" dirty="0">
                <a:solidFill>
                  <a:srgbClr val="000066"/>
                </a:solidFill>
                <a:latin typeface="隶书" panose="02010509060101010101" pitchFamily="49" charset="-122"/>
                <a:ea typeface="黑体" panose="02010609060101010101" pitchFamily="49" charset="-122"/>
              </a:rPr>
              <a:t>可用</a:t>
            </a:r>
            <a:r>
              <a:rPr lang="en-US" altLang="zh-CN" sz="2400" dirty="0">
                <a:solidFill>
                  <a:srgbClr val="000066"/>
                </a:solidFill>
                <a:latin typeface="Times New Roman" panose="02020603050405020304" pitchFamily="18" charset="0"/>
                <a:ea typeface="黑体" panose="02010609060101010101" pitchFamily="49" charset="-122"/>
              </a:rPr>
              <a:t>ADT=</a:t>
            </a:r>
            <a:r>
              <a:rPr lang="zh-CN" altLang="en-US" sz="2400" dirty="0">
                <a:solidFill>
                  <a:srgbClr val="000066"/>
                </a:solidFill>
                <a:latin typeface="Times New Roman" panose="02020603050405020304" pitchFamily="18" charset="0"/>
                <a:ea typeface="黑体" panose="02010609060101010101" pitchFamily="49" charset="-122"/>
              </a:rPr>
              <a:t>（</a:t>
            </a:r>
            <a:r>
              <a:rPr lang="en-US" altLang="zh-CN" sz="2400" dirty="0">
                <a:solidFill>
                  <a:schemeClr val="hlink"/>
                </a:solidFill>
                <a:latin typeface="Times New Roman" panose="02020603050405020304" pitchFamily="18" charset="0"/>
                <a:ea typeface="黑体" panose="02010609060101010101" pitchFamily="49" charset="-122"/>
              </a:rPr>
              <a:t>D</a:t>
            </a:r>
            <a:r>
              <a:rPr lang="zh-CN" altLang="en-US" sz="2400" dirty="0">
                <a:solidFill>
                  <a:schemeClr val="hlink"/>
                </a:solidFill>
                <a:latin typeface="Times New Roman" panose="02020603050405020304" pitchFamily="18" charset="0"/>
                <a:ea typeface="黑体" panose="02010609060101010101" pitchFamily="49" charset="-122"/>
              </a:rPr>
              <a:t>，</a:t>
            </a:r>
            <a:r>
              <a:rPr lang="en-US" altLang="zh-CN" sz="2400" dirty="0">
                <a:solidFill>
                  <a:srgbClr val="008000"/>
                </a:solidFill>
                <a:latin typeface="Times New Roman" panose="02020603050405020304" pitchFamily="18" charset="0"/>
                <a:ea typeface="黑体" panose="02010609060101010101" pitchFamily="49" charset="-122"/>
              </a:rPr>
              <a:t>S</a:t>
            </a:r>
            <a:r>
              <a:rPr lang="zh-CN" altLang="en-US" sz="2400" dirty="0">
                <a:solidFill>
                  <a:srgbClr val="008000"/>
                </a:solidFill>
                <a:latin typeface="Times New Roman" panose="02020603050405020304" pitchFamily="18" charset="0"/>
                <a:ea typeface="黑体" panose="02010609060101010101" pitchFamily="49" charset="-122"/>
              </a:rPr>
              <a:t>，</a:t>
            </a:r>
            <a:r>
              <a:rPr lang="en-US" altLang="zh-CN" sz="2400" dirty="0">
                <a:solidFill>
                  <a:srgbClr val="CC00CC"/>
                </a:solidFill>
                <a:latin typeface="Times New Roman" panose="02020603050405020304" pitchFamily="18" charset="0"/>
                <a:ea typeface="黑体" panose="02010609060101010101" pitchFamily="49" charset="-122"/>
              </a:rPr>
              <a:t>P</a:t>
            </a:r>
            <a:r>
              <a:rPr lang="zh-CN" altLang="en-US" sz="2400" dirty="0">
                <a:solidFill>
                  <a:srgbClr val="000066"/>
                </a:solidFill>
                <a:latin typeface="Times New Roman" panose="02020603050405020304" pitchFamily="18" charset="0"/>
                <a:ea typeface="黑体" panose="02010609060101010101" pitchFamily="49" charset="-122"/>
              </a:rPr>
              <a:t>）</a:t>
            </a:r>
            <a:r>
              <a:rPr lang="zh-CN" altLang="en-US" sz="2400" dirty="0">
                <a:solidFill>
                  <a:srgbClr val="000066"/>
                </a:solidFill>
                <a:latin typeface="隶书" panose="02010509060101010101" pitchFamily="49" charset="-122"/>
                <a:ea typeface="黑体" panose="02010609060101010101" pitchFamily="49" charset="-122"/>
              </a:rPr>
              <a:t>三元组表示</a:t>
            </a:r>
            <a:endParaRPr lang="zh-CN" altLang="en-US" sz="2400" dirty="0">
              <a:solidFill>
                <a:srgbClr val="000066"/>
              </a:solidFill>
              <a:ea typeface="黑体" panose="02010609060101010101" pitchFamily="49" charset="-122"/>
            </a:endParaRPr>
          </a:p>
        </p:txBody>
      </p:sp>
      <p:grpSp>
        <p:nvGrpSpPr>
          <p:cNvPr id="157701" name="Group 5"/>
          <p:cNvGrpSpPr>
            <a:grpSpLocks/>
          </p:cNvGrpSpPr>
          <p:nvPr/>
        </p:nvGrpSpPr>
        <p:grpSpPr bwMode="auto">
          <a:xfrm>
            <a:off x="3287688" y="3911254"/>
            <a:ext cx="5410200" cy="842963"/>
            <a:chOff x="1824" y="2285"/>
            <a:chExt cx="3408" cy="531"/>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4335509" y="4792315"/>
            <a:ext cx="5683251" cy="1631216"/>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598661" y="4768502"/>
            <a:ext cx="298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1739903" y="273051"/>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7926010" y="44624"/>
            <a:ext cx="3786614" cy="707886"/>
          </a:xfrm>
          <a:prstGeom prst="rect">
            <a:avLst/>
          </a:prstGeom>
          <a:solidFill>
            <a:schemeClr val="bg1"/>
          </a:solidFill>
        </p:spPr>
        <p:txBody>
          <a:bodyPr wrap="none" rtlCol="0">
            <a:spAutoFit/>
          </a:bodyPr>
          <a:lstStyle/>
          <a:p>
            <a:r>
              <a:rPr lang="zh-CN" altLang="en-US" dirty="0">
                <a:solidFill>
                  <a:srgbClr val="0033CC"/>
                </a:solidFill>
              </a:rPr>
              <a:t>类的进一步抽象</a:t>
            </a:r>
          </a:p>
        </p:txBody>
      </p:sp>
      <p:sp>
        <p:nvSpPr>
          <p:cNvPr id="17" name="爆炸形 1 16"/>
          <p:cNvSpPr>
            <a:spLocks noChangeArrowheads="1"/>
          </p:cNvSpPr>
          <p:nvPr/>
        </p:nvSpPr>
        <p:spPr bwMode="auto">
          <a:xfrm>
            <a:off x="2063552" y="5195892"/>
            <a:ext cx="2311409" cy="1359510"/>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a:solidFill>
                  <a:srgbClr val="00B050"/>
                </a:solidFill>
                <a:ea typeface="黑体" panose="02010609060101010101" pitchFamily="49" charset="-122"/>
              </a:rPr>
              <a:t>定义在逻辑结构上，</a:t>
            </a:r>
            <a:endParaRPr lang="en-US" altLang="zh-CN" sz="1800" dirty="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a:solidFill>
                  <a:srgbClr val="00B050"/>
                </a:solidFill>
                <a:ea typeface="黑体" panose="02010609060101010101" pitchFamily="49" charset="-122"/>
              </a:rPr>
              <a:t>与具体实现无关</a:t>
            </a:r>
          </a:p>
        </p:txBody>
      </p:sp>
      <p:sp>
        <p:nvSpPr>
          <p:cNvPr id="2" name="标题 1"/>
          <p:cNvSpPr>
            <a:spLocks noGrp="1"/>
          </p:cNvSpPr>
          <p:nvPr>
            <p:ph type="title"/>
          </p:nvPr>
        </p:nvSpPr>
        <p:spPr/>
        <p:txBody>
          <a:bodyPr>
            <a:normAutofit fontScale="90000"/>
          </a:bodyPr>
          <a:lstStyle/>
          <a:p>
            <a:r>
              <a:rPr lang="zh-CN" altLang="en-US" dirty="0"/>
              <a:t>抽象数据类型</a:t>
            </a:r>
            <a:r>
              <a:rPr lang="en-US" altLang="zh-CN" dirty="0"/>
              <a:t>(ADT</a:t>
            </a:r>
            <a:r>
              <a:rPr lang="en-US" altLang="zh-CN" dirty="0" smtClean="0"/>
              <a:t>)</a:t>
            </a:r>
            <a:endParaRPr lang="zh-CN" altLang="en-US" dirty="0"/>
          </a:p>
        </p:txBody>
      </p:sp>
      <p:pic>
        <p:nvPicPr>
          <p:cNvPr id="19"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8760" y="3555945"/>
            <a:ext cx="2087585" cy="2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mtClean="0"/>
              <a:t>2023</a:t>
            </a:r>
            <a:r>
              <a:rPr lang="zh-CN" altLang="en-US" sz="3600" smtClean="0"/>
              <a:t>年</a:t>
            </a:r>
            <a:r>
              <a:rPr lang="zh-CN" altLang="en-US" sz="4000"/>
              <a:t>计算机</a:t>
            </a:r>
            <a:r>
              <a:rPr lang="zh-CN" altLang="en-US" sz="3600"/>
              <a:t>考研统考专业课（</a:t>
            </a:r>
            <a:r>
              <a:rPr lang="en-US" altLang="zh-CN" sz="3600"/>
              <a:t>408</a:t>
            </a:r>
            <a:r>
              <a:rPr lang="zh-CN" altLang="en-US" sz="3600"/>
              <a:t>）</a:t>
            </a:r>
          </a:p>
        </p:txBody>
      </p:sp>
      <p:sp>
        <p:nvSpPr>
          <p:cNvPr id="4" name="Rectangle 1"/>
          <p:cNvSpPr>
            <a:spLocks noChangeArrowheads="1"/>
          </p:cNvSpPr>
          <p:nvPr/>
        </p:nvSpPr>
        <p:spPr bwMode="auto">
          <a:xfrm>
            <a:off x="479376" y="836712"/>
            <a:ext cx="11593288"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41</a:t>
            </a:r>
            <a:r>
              <a:rPr kumimoji="0" lang="zh-CN" altLang="en-US" sz="2000" b="0" i="0" u="none" strike="noStrike" cap="none" normalizeH="0" baseline="0" smtClean="0">
                <a:ln>
                  <a:noFill/>
                </a:ln>
                <a:solidFill>
                  <a:srgbClr val="000000"/>
                </a:solidFill>
                <a:effectLst/>
                <a:latin typeface="+mn-ea"/>
                <a:ea typeface="+mn-ea"/>
              </a:rPr>
              <a:t>、</a:t>
            </a:r>
            <a:r>
              <a:rPr kumimoji="0" lang="zh-CN" altLang="en-US" sz="2000" i="0" u="none" strike="noStrike" cap="none" normalizeH="0" baseline="0" smtClean="0">
                <a:ln>
                  <a:noFill/>
                </a:ln>
                <a:solidFill>
                  <a:srgbClr val="000000"/>
                </a:solidFill>
                <a:effectLst/>
                <a:latin typeface="+mn-ea"/>
                <a:ea typeface="+mn-ea"/>
              </a:rPr>
              <a:t>（</a:t>
            </a:r>
            <a:r>
              <a:rPr kumimoji="0" lang="en-US" altLang="zh-CN" sz="2000" i="0" u="none" strike="noStrike" cap="none" normalizeH="0" baseline="0" smtClean="0">
                <a:ln>
                  <a:noFill/>
                </a:ln>
                <a:solidFill>
                  <a:srgbClr val="000000"/>
                </a:solidFill>
                <a:effectLst/>
                <a:latin typeface="+mn-ea"/>
                <a:ea typeface="+mn-ea"/>
              </a:rPr>
              <a:t>13</a:t>
            </a:r>
            <a:r>
              <a:rPr kumimoji="0" lang="zh-CN" altLang="en-US" sz="2000" i="0" u="none" strike="noStrike" cap="none" normalizeH="0" baseline="0" smtClean="0">
                <a:ln>
                  <a:noFill/>
                </a:ln>
                <a:solidFill>
                  <a:srgbClr val="000000"/>
                </a:solidFill>
                <a:effectLst/>
                <a:latin typeface="+mn-ea"/>
                <a:ea typeface="+mn-ea"/>
              </a:rPr>
              <a:t>分）</a:t>
            </a:r>
            <a:r>
              <a:rPr kumimoji="0" lang="zh-CN" altLang="zh-CN" sz="2000" b="0" i="0" u="none" strike="noStrike" cap="none" normalizeH="0" baseline="0" smtClean="0">
                <a:ln>
                  <a:noFill/>
                </a:ln>
                <a:solidFill>
                  <a:srgbClr val="000000"/>
                </a:solidFill>
                <a:effectLst/>
                <a:latin typeface="+mn-ea"/>
                <a:ea typeface="+mn-ea"/>
              </a:rPr>
              <a:t>2023年10月26日，神州十七号载人飞船发射取得圆满成功，再次彰显了中国航天事业的辉煌成就。载人航天工程是包含众多子工程的复杂系统工程，为了保证工程的有序开展，需要明确各子工程的前导工程。以协调各子工程的实施。该问题可以简化、抽象为有向图的拓扑序列问题。已如有向图G采用邻接矩阵存储，类型定义如下：</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typedef struct{ int numVertices, numEdges; //图的顶点数和有向边数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		  </a:t>
            </a:r>
            <a:r>
              <a:rPr kumimoji="0" lang="zh-CN" altLang="zh-CN" sz="2000" b="0" i="0" u="none" strike="noStrike" cap="none" normalizeH="0" baseline="0" smtClean="0">
                <a:ln>
                  <a:noFill/>
                </a:ln>
                <a:solidFill>
                  <a:srgbClr val="000000"/>
                </a:solidFill>
                <a:effectLst/>
                <a:latin typeface="+mn-ea"/>
                <a:ea typeface="+mn-ea"/>
              </a:rPr>
              <a:t>char verticesList[MAXV]; //项点表，MAXV为以定义常量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mn-ea"/>
                <a:ea typeface="+mn-ea"/>
              </a:rPr>
              <a:t>		  </a:t>
            </a:r>
            <a:r>
              <a:rPr kumimoji="0" lang="zh-CN" altLang="zh-CN" sz="2000" b="0" i="0" u="none" strike="noStrike" cap="none" normalizeH="0" baseline="0" smtClean="0">
                <a:ln>
                  <a:noFill/>
                </a:ln>
                <a:solidFill>
                  <a:srgbClr val="000000"/>
                </a:solidFill>
                <a:effectLst/>
                <a:latin typeface="+mn-ea"/>
                <a:ea typeface="+mn-ea"/>
              </a:rPr>
              <a:t>int Edge[MAXV][MAXV]; //知接矩阵 </a:t>
            </a:r>
            <a:endParaRPr kumimoji="0" lang="en-US" altLang="zh-CN" sz="2000" b="0" i="0" u="none" strike="noStrike" cap="none" normalizeH="0" baseline="0" smtClean="0">
              <a:ln>
                <a:noFill/>
              </a:ln>
              <a:solidFill>
                <a:srgbClr val="000000"/>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}MGraph;</a:t>
            </a:r>
            <a:endParaRPr kumimoji="0" lang="zh-CN" altLang="zh-CN" sz="2000" b="0"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请设计算法：int uniquely(MGraph G)。判定G是否存在唯一的拓扑序列，若是则返回1，否则返回0。</a:t>
            </a:r>
            <a:br>
              <a:rPr kumimoji="0" lang="zh-CN" altLang="zh-CN" sz="2000" b="0" i="0" u="none" strike="noStrike" cap="none" normalizeH="0" baseline="0" smtClean="0">
                <a:ln>
                  <a:noFill/>
                </a:ln>
                <a:solidFill>
                  <a:srgbClr val="000000"/>
                </a:solidFill>
                <a:effectLst/>
                <a:latin typeface="+mn-ea"/>
                <a:ea typeface="+mn-ea"/>
              </a:rPr>
            </a:br>
            <a:r>
              <a:rPr kumimoji="0" lang="zh-CN" altLang="zh-CN" sz="2000" b="0" i="0" u="none" strike="noStrike" cap="none" normalizeH="0" baseline="0" smtClean="0">
                <a:ln>
                  <a:noFill/>
                </a:ln>
                <a:solidFill>
                  <a:srgbClr val="000000"/>
                </a:solidFill>
                <a:effectLst/>
                <a:latin typeface="+mn-ea"/>
                <a:ea typeface="+mn-ea"/>
              </a:rPr>
              <a:t>要求:</a:t>
            </a:r>
            <a:br>
              <a:rPr kumimoji="0" lang="zh-CN" altLang="zh-CN" sz="2000" b="0" i="0" u="none" strike="noStrike" cap="none" normalizeH="0" baseline="0" smtClean="0">
                <a:ln>
                  <a:noFill/>
                </a:ln>
                <a:solidFill>
                  <a:srgbClr val="000000"/>
                </a:solidFill>
                <a:effectLst/>
                <a:latin typeface="+mn-ea"/>
                <a:ea typeface="+mn-ea"/>
              </a:rPr>
            </a:br>
            <a:r>
              <a:rPr kumimoji="0" lang="zh-CN" altLang="zh-CN" sz="2000" b="0" i="0" u="none" strike="noStrike" cap="none" normalizeH="0" baseline="0" smtClean="0">
                <a:ln>
                  <a:noFill/>
                </a:ln>
                <a:solidFill>
                  <a:srgbClr val="000000"/>
                </a:solidFill>
                <a:effectLst/>
                <a:latin typeface="+mn-ea"/>
                <a:ea typeface="+mn-ea"/>
              </a:rPr>
              <a:t>（1）给出算法的基本设计思想（4分）</a:t>
            </a:r>
            <a:endParaRPr kumimoji="0" lang="zh-CN" altLang="zh-CN" sz="2000" b="0"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smtClean="0">
                <a:ln>
                  <a:noFill/>
                </a:ln>
                <a:solidFill>
                  <a:srgbClr val="000000"/>
                </a:solidFill>
                <a:effectLst/>
                <a:latin typeface="+mn-ea"/>
                <a:ea typeface="+mn-ea"/>
              </a:rPr>
              <a:t>（2）根据设计思想，采用C或C++语言描述算法，关键之处给出注释（9分）</a:t>
            </a:r>
            <a:endParaRPr kumimoji="0" lang="zh-CN" altLang="zh-CN" sz="2000" b="0" i="0" u="none" strike="noStrike" cap="none" normalizeH="0" baseline="0" smtClean="0">
              <a:ln>
                <a:noFill/>
              </a:ln>
              <a:solidFill>
                <a:schemeClr val="tx1"/>
              </a:solidFill>
              <a:effectLst/>
              <a:latin typeface="+mn-ea"/>
              <a:ea typeface="+mn-ea"/>
            </a:endParaRPr>
          </a:p>
        </p:txBody>
      </p:sp>
      <p:sp>
        <p:nvSpPr>
          <p:cNvPr id="6" name="矩形 5"/>
          <p:cNvSpPr/>
          <p:nvPr/>
        </p:nvSpPr>
        <p:spPr>
          <a:xfrm>
            <a:off x="407368" y="4730368"/>
            <a:ext cx="11377264" cy="1938992"/>
          </a:xfrm>
          <a:prstGeom prst="rect">
            <a:avLst/>
          </a:prstGeom>
        </p:spPr>
        <p:txBody>
          <a:bodyPr wrap="square">
            <a:spAutoFit/>
          </a:bodyPr>
          <a:lstStyle/>
          <a:p>
            <a:r>
              <a:rPr lang="en-US" altLang="zh-CN" sz="2000" b="0" smtClean="0">
                <a:latin typeface="+mn-ea"/>
                <a:ea typeface="+mn-ea"/>
              </a:rPr>
              <a:t>42</a:t>
            </a:r>
            <a:r>
              <a:rPr lang="zh-CN" altLang="en-US" sz="2000" b="0" smtClean="0">
                <a:latin typeface="+mn-ea"/>
                <a:ea typeface="+mn-ea"/>
              </a:rPr>
              <a:t>、</a:t>
            </a:r>
            <a:r>
              <a:rPr lang="zh-CN" altLang="en-US" sz="2000" smtClean="0">
                <a:latin typeface="+mn-ea"/>
                <a:ea typeface="+mn-ea"/>
              </a:rPr>
              <a:t>（</a:t>
            </a:r>
            <a:r>
              <a:rPr lang="en-US" altLang="zh-CN" sz="2000" smtClean="0">
                <a:latin typeface="+mn-ea"/>
                <a:ea typeface="+mn-ea"/>
              </a:rPr>
              <a:t>10</a:t>
            </a:r>
            <a:r>
              <a:rPr lang="zh-CN" altLang="en-US" sz="2000" smtClean="0">
                <a:latin typeface="+mn-ea"/>
                <a:ea typeface="+mn-ea"/>
              </a:rPr>
              <a:t>分）</a:t>
            </a:r>
            <a:r>
              <a:rPr lang="zh-CN" altLang="en-US" sz="2000" b="0" smtClean="0">
                <a:latin typeface="+mn-ea"/>
                <a:ea typeface="+mn-ea"/>
              </a:rPr>
              <a:t>将</a:t>
            </a:r>
            <a:r>
              <a:rPr lang="zh-CN" altLang="en-US" sz="2000" b="0">
                <a:latin typeface="+mn-ea"/>
                <a:ea typeface="+mn-ea"/>
              </a:rPr>
              <a:t>关键字序列</a:t>
            </a:r>
            <a:r>
              <a:rPr lang="en-US" altLang="zh-CN" sz="2000" b="0">
                <a:latin typeface="+mn-ea"/>
                <a:ea typeface="+mn-ea"/>
              </a:rPr>
              <a:t>20</a:t>
            </a:r>
            <a:r>
              <a:rPr lang="zh-CN" altLang="en-US" sz="2000" b="0">
                <a:latin typeface="+mn-ea"/>
                <a:ea typeface="+mn-ea"/>
              </a:rPr>
              <a:t>，</a:t>
            </a:r>
            <a:r>
              <a:rPr lang="en-US" altLang="zh-CN" sz="2000" b="0">
                <a:latin typeface="+mn-ea"/>
                <a:ea typeface="+mn-ea"/>
              </a:rPr>
              <a:t>3</a:t>
            </a:r>
            <a:r>
              <a:rPr lang="zh-CN" altLang="en-US" sz="2000" b="0">
                <a:latin typeface="+mn-ea"/>
                <a:ea typeface="+mn-ea"/>
              </a:rPr>
              <a:t>，</a:t>
            </a:r>
            <a:r>
              <a:rPr lang="en-US" altLang="zh-CN" sz="2000" b="0">
                <a:latin typeface="+mn-ea"/>
                <a:ea typeface="+mn-ea"/>
              </a:rPr>
              <a:t>11</a:t>
            </a:r>
            <a:r>
              <a:rPr lang="zh-CN" altLang="en-US" sz="2000" b="0">
                <a:latin typeface="+mn-ea"/>
                <a:ea typeface="+mn-ea"/>
              </a:rPr>
              <a:t>，</a:t>
            </a:r>
            <a:r>
              <a:rPr lang="en-US" altLang="zh-CN" sz="2000" b="0">
                <a:latin typeface="+mn-ea"/>
                <a:ea typeface="+mn-ea"/>
              </a:rPr>
              <a:t>18</a:t>
            </a:r>
            <a:r>
              <a:rPr lang="zh-CN" altLang="en-US" sz="2000" b="0">
                <a:latin typeface="+mn-ea"/>
                <a:ea typeface="+mn-ea"/>
              </a:rPr>
              <a:t>，</a:t>
            </a:r>
            <a:r>
              <a:rPr lang="en-US" altLang="zh-CN" sz="2000" b="0">
                <a:latin typeface="+mn-ea"/>
                <a:ea typeface="+mn-ea"/>
              </a:rPr>
              <a:t>9</a:t>
            </a:r>
            <a:r>
              <a:rPr lang="zh-CN" altLang="en-US" sz="2000" b="0">
                <a:latin typeface="+mn-ea"/>
                <a:ea typeface="+mn-ea"/>
              </a:rPr>
              <a:t>，</a:t>
            </a:r>
            <a:r>
              <a:rPr lang="en-US" altLang="zh-CN" sz="2000" b="0">
                <a:latin typeface="+mn-ea"/>
                <a:ea typeface="+mn-ea"/>
              </a:rPr>
              <a:t>14</a:t>
            </a:r>
            <a:r>
              <a:rPr lang="zh-CN" altLang="en-US" sz="2000" b="0">
                <a:latin typeface="+mn-ea"/>
                <a:ea typeface="+mn-ea"/>
              </a:rPr>
              <a:t>，</a:t>
            </a:r>
            <a:r>
              <a:rPr lang="en-US" altLang="zh-CN" sz="2000" b="0">
                <a:latin typeface="+mn-ea"/>
                <a:ea typeface="+mn-ea"/>
              </a:rPr>
              <a:t>7</a:t>
            </a:r>
            <a:r>
              <a:rPr lang="zh-CN" altLang="en-US" sz="2000" b="0">
                <a:latin typeface="+mn-ea"/>
                <a:ea typeface="+mn-ea"/>
              </a:rPr>
              <a:t>，依次存储到初始值为空，长度为</a:t>
            </a:r>
            <a:r>
              <a:rPr lang="en-US" altLang="zh-CN" sz="2000" b="0">
                <a:latin typeface="+mn-ea"/>
                <a:ea typeface="+mn-ea"/>
              </a:rPr>
              <a:t>11</a:t>
            </a:r>
            <a:r>
              <a:rPr lang="zh-CN" altLang="en-US" sz="2000" b="0">
                <a:latin typeface="+mn-ea"/>
                <a:ea typeface="+mn-ea"/>
              </a:rPr>
              <a:t>的散列表中，散列函数</a:t>
            </a:r>
            <a:r>
              <a:rPr lang="en-US" altLang="zh-CN" sz="2000" b="0">
                <a:latin typeface="+mn-ea"/>
                <a:ea typeface="+mn-ea"/>
              </a:rPr>
              <a:t>H(key) = ( key * 3) %11</a:t>
            </a:r>
            <a:r>
              <a:rPr lang="zh-CN" altLang="en-US" sz="2000" b="0">
                <a:latin typeface="+mn-ea"/>
                <a:ea typeface="+mn-ea"/>
              </a:rPr>
              <a:t>，</a:t>
            </a:r>
            <a:r>
              <a:rPr lang="en-US" altLang="zh-CN" sz="2000" b="0">
                <a:latin typeface="+mn-ea"/>
                <a:ea typeface="+mn-ea"/>
              </a:rPr>
              <a:t>H (key〉</a:t>
            </a:r>
            <a:r>
              <a:rPr lang="zh-CN" altLang="en-US" sz="2000" b="0">
                <a:latin typeface="+mn-ea"/>
                <a:ea typeface="+mn-ea"/>
              </a:rPr>
              <a:t>计算机出的初始散列地址为</a:t>
            </a:r>
            <a:r>
              <a:rPr lang="en-US" altLang="zh-CN" sz="2000" b="0">
                <a:latin typeface="+mn-ea"/>
                <a:ea typeface="+mn-ea"/>
              </a:rPr>
              <a:t>H0</a:t>
            </a:r>
            <a:r>
              <a:rPr lang="zh-CN" altLang="en-US" sz="2000" b="0">
                <a:latin typeface="+mn-ea"/>
                <a:ea typeface="+mn-ea"/>
              </a:rPr>
              <a:t>，发生冲突时探查地址序列是</a:t>
            </a:r>
            <a:r>
              <a:rPr lang="en-US" altLang="zh-CN" sz="2000" b="0">
                <a:latin typeface="+mn-ea"/>
                <a:ea typeface="+mn-ea"/>
              </a:rPr>
              <a:t>H1</a:t>
            </a:r>
            <a:r>
              <a:rPr lang="zh-CN" altLang="en-US" sz="2000" b="0">
                <a:latin typeface="+mn-ea"/>
                <a:ea typeface="+mn-ea"/>
              </a:rPr>
              <a:t>，</a:t>
            </a:r>
            <a:r>
              <a:rPr lang="en-US" altLang="zh-CN" sz="2000" b="0">
                <a:latin typeface="+mn-ea"/>
                <a:ea typeface="+mn-ea"/>
              </a:rPr>
              <a:t>H2</a:t>
            </a:r>
            <a:r>
              <a:rPr lang="zh-CN" altLang="en-US" sz="2000" b="0">
                <a:latin typeface="+mn-ea"/>
                <a:ea typeface="+mn-ea"/>
              </a:rPr>
              <a:t>，</a:t>
            </a:r>
            <a:r>
              <a:rPr lang="en-US" altLang="zh-CN" sz="2000" b="0">
                <a:latin typeface="+mn-ea"/>
                <a:ea typeface="+mn-ea"/>
              </a:rPr>
              <a:t>H3</a:t>
            </a:r>
            <a:r>
              <a:rPr lang="zh-CN" altLang="en-US" sz="2000" b="0">
                <a:latin typeface="+mn-ea"/>
                <a:ea typeface="+mn-ea"/>
              </a:rPr>
              <a:t>，</a:t>
            </a:r>
            <a:r>
              <a:rPr lang="en-US" altLang="zh-CN" sz="2000" b="0">
                <a:latin typeface="+mn-ea"/>
                <a:ea typeface="+mn-ea"/>
              </a:rPr>
              <a:t>....</a:t>
            </a:r>
            <a:r>
              <a:rPr lang="zh-CN" altLang="en-US" sz="2000" b="0">
                <a:latin typeface="+mn-ea"/>
                <a:ea typeface="+mn-ea"/>
              </a:rPr>
              <a:t>，其中，</a:t>
            </a:r>
            <a:r>
              <a:rPr lang="en-US" altLang="zh-CN" sz="2000" b="0">
                <a:latin typeface="+mn-ea"/>
                <a:ea typeface="+mn-ea"/>
              </a:rPr>
              <a:t>Hk = (H0+k^2)%11</a:t>
            </a:r>
            <a:r>
              <a:rPr lang="zh-CN" altLang="en-US" sz="2000" b="0">
                <a:latin typeface="+mn-ea"/>
                <a:ea typeface="+mn-ea"/>
              </a:rPr>
              <a:t>，</a:t>
            </a:r>
            <a:r>
              <a:rPr lang="en-US" altLang="zh-CN" sz="2000" b="0">
                <a:latin typeface="+mn-ea"/>
                <a:ea typeface="+mn-ea"/>
              </a:rPr>
              <a:t>K=1</a:t>
            </a:r>
            <a:r>
              <a:rPr lang="zh-CN" altLang="en-US" sz="2000" b="0">
                <a:latin typeface="+mn-ea"/>
                <a:ea typeface="+mn-ea"/>
              </a:rPr>
              <a:t>，</a:t>
            </a:r>
            <a:r>
              <a:rPr lang="en-US" altLang="zh-CN" sz="2000" b="0">
                <a:latin typeface="+mn-ea"/>
                <a:ea typeface="+mn-ea"/>
              </a:rPr>
              <a:t>2</a:t>
            </a:r>
            <a:r>
              <a:rPr lang="zh-CN" altLang="en-US" sz="2000" b="0">
                <a:latin typeface="+mn-ea"/>
                <a:ea typeface="+mn-ea"/>
              </a:rPr>
              <a:t>，</a:t>
            </a:r>
            <a:r>
              <a:rPr lang="en-US" altLang="zh-CN" sz="2000" b="0">
                <a:latin typeface="+mn-ea"/>
                <a:ea typeface="+mn-ea"/>
              </a:rPr>
              <a:t>3....</a:t>
            </a:r>
            <a:r>
              <a:rPr lang="zh-CN" altLang="en-US" sz="2000" b="0">
                <a:latin typeface="+mn-ea"/>
                <a:ea typeface="+mn-ea"/>
              </a:rPr>
              <a:t>，请回答下列问题。</a:t>
            </a:r>
          </a:p>
          <a:p>
            <a:r>
              <a:rPr lang="zh-CN" altLang="en-US" sz="2000" b="0">
                <a:latin typeface="+mn-ea"/>
                <a:ea typeface="+mn-ea"/>
              </a:rPr>
              <a:t>（</a:t>
            </a:r>
            <a:r>
              <a:rPr lang="en-US" altLang="zh-CN" sz="2000" b="0">
                <a:latin typeface="+mn-ea"/>
                <a:ea typeface="+mn-ea"/>
              </a:rPr>
              <a:t>1</a:t>
            </a:r>
            <a:r>
              <a:rPr lang="zh-CN" altLang="en-US" sz="2000" b="0">
                <a:latin typeface="+mn-ea"/>
                <a:ea typeface="+mn-ea"/>
              </a:rPr>
              <a:t>）画出所构造的</a:t>
            </a:r>
            <a:r>
              <a:rPr lang="en-US" altLang="zh-CN" sz="2000" b="0">
                <a:latin typeface="+mn-ea"/>
                <a:ea typeface="+mn-ea"/>
              </a:rPr>
              <a:t>HT</a:t>
            </a:r>
            <a:r>
              <a:rPr lang="zh-CN" altLang="en-US" sz="2000" b="0">
                <a:latin typeface="+mn-ea"/>
                <a:ea typeface="+mn-ea"/>
              </a:rPr>
              <a:t>。并计算</a:t>
            </a:r>
            <a:r>
              <a:rPr lang="en-US" altLang="zh-CN" sz="2000" b="0">
                <a:latin typeface="+mn-ea"/>
                <a:ea typeface="+mn-ea"/>
              </a:rPr>
              <a:t>HT</a:t>
            </a:r>
            <a:r>
              <a:rPr lang="zh-CN" altLang="en-US" sz="2000" b="0">
                <a:latin typeface="+mn-ea"/>
                <a:ea typeface="+mn-ea"/>
              </a:rPr>
              <a:t>的域装因子</a:t>
            </a:r>
            <a:r>
              <a:rPr lang="en-US" altLang="zh-CN" sz="2000" b="0">
                <a:latin typeface="+mn-ea"/>
                <a:ea typeface="+mn-ea"/>
              </a:rPr>
              <a:t>(6</a:t>
            </a:r>
            <a:r>
              <a:rPr lang="zh-CN" altLang="en-US" sz="2000" b="0">
                <a:latin typeface="+mn-ea"/>
                <a:ea typeface="+mn-ea"/>
              </a:rPr>
              <a:t>分</a:t>
            </a:r>
            <a:r>
              <a:rPr lang="en-US" altLang="zh-CN" sz="2000" b="0" smtClean="0">
                <a:latin typeface="+mn-ea"/>
                <a:ea typeface="+mn-ea"/>
              </a:rPr>
              <a:t>)</a:t>
            </a:r>
            <a:endParaRPr lang="en-US" altLang="zh-CN" sz="2000" b="0">
              <a:latin typeface="+mn-ea"/>
              <a:ea typeface="+mn-ea"/>
            </a:endParaRPr>
          </a:p>
          <a:p>
            <a:r>
              <a:rPr lang="zh-CN" altLang="en-US" sz="2000" b="0">
                <a:latin typeface="+mn-ea"/>
                <a:ea typeface="+mn-ea"/>
              </a:rPr>
              <a:t>（</a:t>
            </a:r>
            <a:r>
              <a:rPr lang="en-US" altLang="zh-CN" sz="2000" b="0">
                <a:latin typeface="+mn-ea"/>
                <a:ea typeface="+mn-ea"/>
              </a:rPr>
              <a:t>2</a:t>
            </a:r>
            <a:r>
              <a:rPr lang="zh-CN" altLang="en-US" sz="2000" b="0">
                <a:latin typeface="+mn-ea"/>
                <a:ea typeface="+mn-ea"/>
              </a:rPr>
              <a:t>）给出在</a:t>
            </a:r>
            <a:r>
              <a:rPr lang="en-US" altLang="zh-CN" sz="2000" b="0">
                <a:latin typeface="+mn-ea"/>
                <a:ea typeface="+mn-ea"/>
              </a:rPr>
              <a:t>HT</a:t>
            </a:r>
            <a:r>
              <a:rPr lang="zh-CN" altLang="en-US" sz="2000" b="0">
                <a:latin typeface="+mn-ea"/>
                <a:ea typeface="+mn-ea"/>
              </a:rPr>
              <a:t>中查找关键字</a:t>
            </a:r>
            <a:r>
              <a:rPr lang="en-US" altLang="zh-CN" sz="2000" b="0">
                <a:latin typeface="+mn-ea"/>
                <a:ea typeface="+mn-ea"/>
              </a:rPr>
              <a:t>14</a:t>
            </a:r>
            <a:r>
              <a:rPr lang="zh-CN" altLang="en-US" sz="2000" b="0">
                <a:latin typeface="+mn-ea"/>
                <a:ea typeface="+mn-ea"/>
              </a:rPr>
              <a:t>的关键字比较序列</a:t>
            </a:r>
            <a:r>
              <a:rPr lang="en-US" altLang="zh-CN" sz="2000" b="0">
                <a:latin typeface="+mn-ea"/>
                <a:ea typeface="+mn-ea"/>
              </a:rPr>
              <a:t>(2</a:t>
            </a:r>
            <a:r>
              <a:rPr lang="zh-CN" altLang="en-US" sz="2000" b="0">
                <a:latin typeface="+mn-ea"/>
                <a:ea typeface="+mn-ea"/>
              </a:rPr>
              <a:t>分</a:t>
            </a:r>
            <a:r>
              <a:rPr lang="en-US" altLang="zh-CN" sz="2000" b="0" smtClean="0">
                <a:latin typeface="+mn-ea"/>
                <a:ea typeface="+mn-ea"/>
              </a:rPr>
              <a:t>)</a:t>
            </a:r>
            <a:endParaRPr lang="en-US" altLang="zh-CN" sz="2000" b="0">
              <a:latin typeface="+mn-ea"/>
              <a:ea typeface="+mn-ea"/>
            </a:endParaRPr>
          </a:p>
          <a:p>
            <a:r>
              <a:rPr lang="zh-CN" altLang="en-US" sz="2000" b="0">
                <a:latin typeface="+mn-ea"/>
                <a:ea typeface="+mn-ea"/>
              </a:rPr>
              <a:t>（</a:t>
            </a:r>
            <a:r>
              <a:rPr lang="en-US" altLang="zh-CN" sz="2000" b="0">
                <a:latin typeface="+mn-ea"/>
                <a:ea typeface="+mn-ea"/>
              </a:rPr>
              <a:t>3</a:t>
            </a:r>
            <a:r>
              <a:rPr lang="zh-CN" altLang="en-US" sz="2000" b="0">
                <a:latin typeface="+mn-ea"/>
                <a:ea typeface="+mn-ea"/>
              </a:rPr>
              <a:t>）在</a:t>
            </a:r>
            <a:r>
              <a:rPr lang="en-US" altLang="zh-CN" sz="2000" b="0">
                <a:latin typeface="+mn-ea"/>
                <a:ea typeface="+mn-ea"/>
              </a:rPr>
              <a:t>HT</a:t>
            </a:r>
            <a:r>
              <a:rPr lang="zh-CN" altLang="en-US" sz="2000" b="0">
                <a:latin typeface="+mn-ea"/>
                <a:ea typeface="+mn-ea"/>
              </a:rPr>
              <a:t>中查找关键字</a:t>
            </a:r>
            <a:r>
              <a:rPr lang="en-US" altLang="zh-CN" sz="2000" b="0">
                <a:latin typeface="+mn-ea"/>
                <a:ea typeface="+mn-ea"/>
              </a:rPr>
              <a:t>8</a:t>
            </a:r>
            <a:r>
              <a:rPr lang="zh-CN" altLang="en-US" sz="2000" b="0">
                <a:latin typeface="+mn-ea"/>
                <a:ea typeface="+mn-ea"/>
              </a:rPr>
              <a:t>，确认查找失败时的散列地址是多少</a:t>
            </a:r>
            <a:r>
              <a:rPr lang="en-US" altLang="zh-CN" sz="2000" b="0">
                <a:latin typeface="+mn-ea"/>
                <a:ea typeface="+mn-ea"/>
              </a:rPr>
              <a:t>?(2</a:t>
            </a:r>
            <a:r>
              <a:rPr lang="zh-CN" altLang="en-US" sz="2000" b="0">
                <a:latin typeface="+mn-ea"/>
                <a:ea typeface="+mn-ea"/>
              </a:rPr>
              <a:t>分</a:t>
            </a:r>
            <a:r>
              <a:rPr lang="en-US" altLang="zh-CN" sz="2000" b="0">
                <a:latin typeface="+mn-ea"/>
                <a:ea typeface="+mn-ea"/>
              </a:rPr>
              <a:t>)</a:t>
            </a:r>
            <a:endParaRPr lang="zh-CN" altLang="en-US" sz="2000" b="0">
              <a:latin typeface="+mn-ea"/>
              <a:ea typeface="+mn-ea"/>
            </a:endParaRPr>
          </a:p>
        </p:txBody>
      </p:sp>
      <p:cxnSp>
        <p:nvCxnSpPr>
          <p:cNvPr id="8" name="直接连接符 7"/>
          <p:cNvCxnSpPr/>
          <p:nvPr/>
        </p:nvCxnSpPr>
        <p:spPr>
          <a:xfrm>
            <a:off x="263352" y="4653136"/>
            <a:ext cx="11665296" cy="0"/>
          </a:xfrm>
          <a:prstGeom prst="line">
            <a:avLst/>
          </a:prstGeom>
          <a:ln w="9525">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975801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idx="1"/>
          </p:nvPr>
        </p:nvSpPr>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t>数据结构课程导图</a:t>
            </a:r>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91" y="1535117"/>
            <a:ext cx="8388351"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26" y="1831977"/>
            <a:ext cx="3608388" cy="426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4151317" y="836713"/>
            <a:ext cx="2160587" cy="909639"/>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4367217" y="1052615"/>
            <a:ext cx="1728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chemeClr val="bg1"/>
                </a:solidFill>
                <a:ea typeface="黑体" panose="02010609060101010101" pitchFamily="49" charset="-122"/>
              </a:rPr>
              <a:t>“做什么”</a:t>
            </a:r>
          </a:p>
        </p:txBody>
      </p:sp>
      <p:sp>
        <p:nvSpPr>
          <p:cNvPr id="9" name="椭圆形标注 8"/>
          <p:cNvSpPr/>
          <p:nvPr/>
        </p:nvSpPr>
        <p:spPr>
          <a:xfrm>
            <a:off x="4151317" y="2420942"/>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4440239" y="2636841"/>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6200" y="4464496"/>
            <a:ext cx="4210408" cy="234888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anim calcmode="lin" valueType="num">
                                      <p:cBhvr>
                                        <p:cTn id="24" dur="500" fill="hold"/>
                                        <p:tgtEl>
                                          <p:spTgt spid="3"/>
                                        </p:tgtEl>
                                        <p:attrNameLst>
                                          <p:attrName>ppt_x</p:attrName>
                                        </p:attrNameLst>
                                      </p:cBhvr>
                                      <p:tavLst>
                                        <p:tav tm="0">
                                          <p:val>
                                            <p:strVal val="#ppt_x"/>
                                          </p:val>
                                        </p:tav>
                                        <p:tav tm="100000">
                                          <p:val>
                                            <p:strVal val="#ppt_x"/>
                                          </p:val>
                                        </p:tav>
                                      </p:tavLst>
                                    </p:anim>
                                    <p:anim calcmode="lin" valueType="num">
                                      <p:cBhvr>
                                        <p:cTn id="2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2350839" y="1413147"/>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7447" y="764704"/>
            <a:ext cx="7362969" cy="260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idx="1"/>
          </p:nvPr>
        </p:nvSpPr>
        <p:spPr/>
        <p:txBody>
          <a:bodyPr/>
          <a:lstStyle/>
          <a:p>
            <a:pPr eaLnBrk="1" hangingPunct="1">
              <a:buClr>
                <a:schemeClr val="tx2"/>
              </a:buClr>
              <a:buSzPct val="55000"/>
              <a:buFont typeface="Wingdings" panose="05000000000000000000" pitchFamily="2" charset="2"/>
              <a:buChar char="n"/>
            </a:pPr>
            <a:r>
              <a:rPr lang="zh-CN" altLang="en-US" dirty="0">
                <a:latin typeface="Times New Roman" panose="02020603050405020304" pitchFamily="18" charset="0"/>
              </a:rPr>
              <a:t>主要有以下四种方法：</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）自然语言</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）流程图</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）高级程序设计语言</a:t>
            </a:r>
          </a:p>
          <a:p>
            <a:pPr eaLnBrk="1" hangingPunct="1">
              <a:buClr>
                <a:schemeClr val="tx2"/>
              </a:buClr>
              <a:buFontTx/>
              <a:buChar char=" "/>
            </a:pPr>
            <a:r>
              <a:rPr lang="zh-CN" altLang="en-US" dirty="0">
                <a:latin typeface="Times New Roman" panose="02020603050405020304" pitchFamily="18" charset="0"/>
              </a:rPr>
              <a:t>（</a:t>
            </a:r>
            <a:r>
              <a:rPr lang="en-US" altLang="zh-CN" dirty="0">
                <a:latin typeface="Times New Roman" panose="02020603050405020304" pitchFamily="18" charset="0"/>
              </a:rPr>
              <a:t>4</a:t>
            </a:r>
            <a:r>
              <a:rPr lang="zh-CN" altLang="en-US" dirty="0">
                <a:latin typeface="Times New Roman" panose="02020603050405020304" pitchFamily="18" charset="0"/>
              </a:rPr>
              <a:t>）伪码语言</a:t>
            </a:r>
          </a:p>
          <a:p>
            <a:pPr eaLnBrk="1" hangingPunct="1">
              <a:buClr>
                <a:schemeClr val="tx2"/>
              </a:buClr>
              <a:buFontTx/>
              <a:buChar char=" "/>
            </a:pPr>
            <a:endParaRPr lang="zh-CN" altLang="en-US" sz="2000" dirty="0">
              <a:latin typeface="Times New Roman" panose="02020603050405020304" pitchFamily="18" charset="0"/>
            </a:endParaRPr>
          </a:p>
          <a:p>
            <a:pPr eaLnBrk="1" hangingPunct="1">
              <a:buClr>
                <a:schemeClr val="tx2"/>
              </a:buClr>
              <a:buSzPct val="55000"/>
              <a:buFont typeface="Wingdings" panose="05000000000000000000" pitchFamily="2" charset="2"/>
              <a:buChar char="n"/>
            </a:pPr>
            <a:r>
              <a:rPr lang="zh-CN" altLang="en-US" dirty="0" smtClean="0">
                <a:latin typeface="Times New Roman" panose="02020603050405020304" pitchFamily="18" charset="0"/>
              </a:rPr>
              <a:t>选用</a:t>
            </a:r>
            <a:r>
              <a:rPr lang="en-US" altLang="zh-CN" dirty="0" smtClean="0">
                <a:latin typeface="Times New Roman" panose="02020603050405020304" pitchFamily="18" charset="0"/>
              </a:rPr>
              <a:t>C/C</a:t>
            </a:r>
            <a:r>
              <a:rPr lang="en-US" altLang="zh-CN" dirty="0">
                <a:latin typeface="Times New Roman" panose="02020603050405020304" pitchFamily="18" charset="0"/>
              </a:rPr>
              <a:t>++</a:t>
            </a:r>
            <a:r>
              <a:rPr lang="zh-CN" altLang="en-US" dirty="0">
                <a:latin typeface="Times New Roman" panose="02020603050405020304" pitchFamily="18" charset="0"/>
              </a:rPr>
              <a:t>语言作为算法描述工具</a:t>
            </a:r>
          </a:p>
          <a:p>
            <a:pPr eaLnBrk="1" hangingPunct="1"/>
            <a:endParaRPr lang="zh-CN" altLang="zh-CN" dirty="0" smtClean="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3" name="内容占位符 2"/>
          <p:cNvSpPr>
            <a:spLocks noGrp="1"/>
          </p:cNvSpPr>
          <p:nvPr>
            <p:ph sz="half" idx="1"/>
          </p:nvPr>
        </p:nvSpPr>
        <p:spPr>
          <a:xfrm>
            <a:off x="476400" y="1052736"/>
            <a:ext cx="5763616" cy="5052219"/>
          </a:xfrm>
        </p:spPr>
        <p:txBody>
          <a:bodyPr>
            <a:normAutofit fontScale="85000" lnSpcReduction="10000"/>
          </a:bodyPr>
          <a:lstStyle/>
          <a:p>
            <a:pPr>
              <a:buNone/>
            </a:pPr>
            <a:r>
              <a:rPr lang="en-US" altLang="zh-CN" sz="4000" dirty="0">
                <a:latin typeface="Times New Roman" panose="02020603050405020304" pitchFamily="18" charset="0"/>
              </a:rPr>
              <a:t> </a:t>
            </a:r>
            <a:r>
              <a:rPr lang="zh-CN" altLang="en-US" sz="3200" dirty="0">
                <a:latin typeface="Times New Roman" panose="02020603050405020304" pitchFamily="18" charset="0"/>
              </a:rPr>
              <a:t>通常一个好的算法应考虑以下目标：</a:t>
            </a:r>
          </a:p>
          <a:p>
            <a:pPr>
              <a:spcBef>
                <a:spcPct val="30000"/>
              </a:spcBef>
              <a:buNone/>
            </a:pPr>
            <a:r>
              <a:rPr lang="zh-CN" altLang="en-US" sz="3200" dirty="0">
                <a:solidFill>
                  <a:srgbClr val="0000CC"/>
                </a:solidFill>
                <a:latin typeface="Times New Roman" panose="02020603050405020304" pitchFamily="18" charset="0"/>
              </a:rPr>
              <a:t>  </a:t>
            </a:r>
            <a:r>
              <a:rPr lang="en-US" altLang="zh-CN" sz="3200" dirty="0">
                <a:solidFill>
                  <a:srgbClr val="0000CC"/>
                </a:solidFill>
                <a:latin typeface="Times New Roman" panose="02020603050405020304" pitchFamily="18" charset="0"/>
              </a:rPr>
              <a:t>1</a:t>
            </a:r>
            <a:r>
              <a:rPr lang="zh-CN" altLang="en-US" sz="3200" dirty="0">
                <a:solidFill>
                  <a:srgbClr val="0000CC"/>
                </a:solidFill>
                <a:latin typeface="Times New Roman" panose="02020603050405020304" pitchFamily="18" charset="0"/>
              </a:rPr>
              <a:t>）正确性 </a:t>
            </a:r>
            <a:r>
              <a:rPr lang="en-US" altLang="zh-CN" sz="3200" dirty="0">
                <a:solidFill>
                  <a:srgbClr val="0000CC"/>
                </a:solidFill>
                <a:latin typeface="Times New Roman" panose="02020603050405020304" pitchFamily="18" charset="0"/>
                <a:cs typeface="Times New Roman" panose="02020603050405020304" pitchFamily="18" charset="0"/>
              </a:rPr>
              <a:t>correctness</a:t>
            </a:r>
            <a:r>
              <a:rPr lang="en-US" altLang="zh-CN" sz="3200" dirty="0">
                <a:solidFill>
                  <a:schemeClr val="folHlink"/>
                </a:solidFill>
                <a:latin typeface="Times New Roman" panose="02020603050405020304" pitchFamily="18" charset="0"/>
                <a:cs typeface="Times New Roman" panose="02020603050405020304" pitchFamily="18" charset="0"/>
              </a:rPr>
              <a:t>     </a:t>
            </a:r>
            <a:r>
              <a:rPr lang="en-US" altLang="zh-CN" sz="3200" dirty="0" smtClean="0">
                <a:solidFill>
                  <a:schemeClr val="folHlink"/>
                </a:solidFill>
                <a:latin typeface="Times New Roman" panose="02020603050405020304" pitchFamily="18" charset="0"/>
                <a:cs typeface="Times New Roman" panose="02020603050405020304" pitchFamily="18" charset="0"/>
              </a:rPr>
              <a:t>(</a:t>
            </a:r>
            <a:r>
              <a:rPr lang="zh-CN" altLang="en-US" sz="3200" dirty="0" smtClean="0">
                <a:solidFill>
                  <a:schemeClr val="folHlink"/>
                </a:solidFill>
                <a:latin typeface="Times New Roman" panose="02020603050405020304" pitchFamily="18" charset="0"/>
                <a:cs typeface="Times New Roman" panose="02020603050405020304" pitchFamily="18" charset="0"/>
              </a:rPr>
              <a:t>四</a:t>
            </a:r>
            <a:r>
              <a:rPr lang="zh-CN" altLang="en-US" sz="3200" dirty="0">
                <a:solidFill>
                  <a:schemeClr val="folHlink"/>
                </a:solidFill>
                <a:latin typeface="Times New Roman" panose="02020603050405020304" pitchFamily="18" charset="0"/>
                <a:cs typeface="Times New Roman" panose="02020603050405020304" pitchFamily="18" charset="0"/>
              </a:rPr>
              <a:t>个</a:t>
            </a:r>
            <a:r>
              <a:rPr lang="zh-CN" altLang="en-US" sz="3200" dirty="0" smtClean="0">
                <a:solidFill>
                  <a:schemeClr val="folHlink"/>
                </a:solidFill>
                <a:latin typeface="Times New Roman" panose="02020603050405020304" pitchFamily="18" charset="0"/>
                <a:cs typeface="Times New Roman" panose="02020603050405020304" pitchFamily="18" charset="0"/>
              </a:rPr>
              <a:t>层次</a:t>
            </a:r>
            <a:r>
              <a:rPr lang="en-US" altLang="zh-CN" sz="3200" dirty="0" smtClean="0">
                <a:solidFill>
                  <a:schemeClr val="folHlink"/>
                </a:solidFill>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）不含语法错误</a:t>
            </a:r>
          </a:p>
          <a:p>
            <a:pPr>
              <a:lnSpc>
                <a:spcPct val="105000"/>
              </a:lnSpc>
              <a:buClr>
                <a:schemeClr val="tx1"/>
              </a:buClr>
              <a:buFontTx/>
              <a:buChar char=" "/>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）程序对于</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组输入数据能够得出满足规格说明要求的结果。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3</a:t>
            </a:r>
            <a:r>
              <a:rPr lang="zh-CN" altLang="en-US" dirty="0">
                <a:latin typeface="Times New Roman" panose="02020603050405020304" pitchFamily="18" charset="0"/>
              </a:rPr>
              <a:t>）程序对于精心选择的典型、边界性的</a:t>
            </a:r>
            <a:r>
              <a:rPr lang="en-US" altLang="zh-CN" dirty="0">
                <a:latin typeface="Times New Roman" panose="02020603050405020304" pitchFamily="18" charset="0"/>
              </a:rPr>
              <a:t>n</a:t>
            </a:r>
            <a:r>
              <a:rPr lang="zh-CN" altLang="en-US" dirty="0">
                <a:latin typeface="Times New Roman" panose="02020603050405020304" pitchFamily="18" charset="0"/>
              </a:rPr>
              <a:t>组输入数据能得出满足规格说明要求的结果。</a:t>
            </a:r>
          </a:p>
          <a:p>
            <a:pPr>
              <a:lnSpc>
                <a:spcPct val="105000"/>
              </a:lnSpc>
              <a:buClr>
                <a:schemeClr val="tx1"/>
              </a:buClr>
              <a:buFontTx/>
              <a:buChar char=" "/>
            </a:pPr>
            <a:r>
              <a:rPr lang="zh-CN" altLang="en-US" dirty="0">
                <a:latin typeface="Times New Roman" panose="02020603050405020304" pitchFamily="18" charset="0"/>
              </a:rPr>
              <a:t>  （</a:t>
            </a:r>
            <a:r>
              <a:rPr lang="en-US" altLang="zh-CN" dirty="0">
                <a:latin typeface="Times New Roman" panose="02020603050405020304" pitchFamily="18" charset="0"/>
              </a:rPr>
              <a:t>4</a:t>
            </a:r>
            <a:r>
              <a:rPr lang="zh-CN" altLang="en-US" dirty="0">
                <a:latin typeface="Times New Roman" panose="02020603050405020304" pitchFamily="18" charset="0"/>
              </a:rPr>
              <a:t>）程序对于一切合适的输入数据都能得出满足规格说明要求的结果（穷举）。</a:t>
            </a:r>
            <a:endParaRPr lang="zh-CN" altLang="en-US" dirty="0"/>
          </a:p>
        </p:txBody>
      </p:sp>
      <p:sp>
        <p:nvSpPr>
          <p:cNvPr id="4" name="内容占位符 3"/>
          <p:cNvSpPr>
            <a:spLocks noGrp="1"/>
          </p:cNvSpPr>
          <p:nvPr>
            <p:ph sz="half" idx="2"/>
          </p:nvPr>
        </p:nvSpPr>
        <p:spPr>
          <a:xfrm>
            <a:off x="6459016" y="1052736"/>
            <a:ext cx="5325616" cy="5052219"/>
          </a:xfrm>
        </p:spPr>
        <p:txBody>
          <a:bodyPr>
            <a:normAutofit fontScale="85000" lnSpcReduction="10000"/>
          </a:bodyPr>
          <a:lstStyle/>
          <a:p>
            <a:pPr>
              <a:lnSpc>
                <a:spcPct val="105000"/>
              </a:lnSpc>
              <a:spcBef>
                <a:spcPct val="30000"/>
              </a:spcBef>
              <a:buNone/>
            </a:pP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）可读性 </a:t>
            </a:r>
            <a:r>
              <a:rPr lang="en-US" altLang="zh-CN" dirty="0">
                <a:solidFill>
                  <a:srgbClr val="0000CC"/>
                </a:solidFill>
                <a:latin typeface="Times New Roman" panose="02020603050405020304" pitchFamily="18" charset="0"/>
                <a:cs typeface="Times New Roman" panose="02020603050405020304" pitchFamily="18" charset="0"/>
              </a:rPr>
              <a:t>readability</a:t>
            </a:r>
          </a:p>
          <a:p>
            <a:pPr>
              <a:lnSpc>
                <a:spcPct val="105000"/>
              </a:lnSpc>
              <a:buNone/>
            </a:pPr>
            <a:r>
              <a:rPr lang="zh-CN" altLang="en-US" dirty="0">
                <a:latin typeface="Times New Roman" panose="02020603050405020304" pitchFamily="18" charset="0"/>
              </a:rPr>
              <a:t>      算法应该容易阅读。以有利于阅读者对程序的理解。</a:t>
            </a:r>
          </a:p>
          <a:p>
            <a:pPr>
              <a:lnSpc>
                <a:spcPct val="105000"/>
              </a:lnSpc>
              <a:spcBef>
                <a:spcPct val="40000"/>
              </a:spcBef>
              <a:buNone/>
            </a:pPr>
            <a:r>
              <a:rPr lang="en-US" altLang="zh-CN" dirty="0">
                <a:solidFill>
                  <a:srgbClr val="0000CC"/>
                </a:solidFill>
                <a:latin typeface="Times New Roman" panose="02020603050405020304" pitchFamily="18" charset="0"/>
              </a:rPr>
              <a:t>3</a:t>
            </a:r>
            <a:r>
              <a:rPr lang="zh-CN" altLang="en-US" dirty="0">
                <a:solidFill>
                  <a:srgbClr val="0000CC"/>
                </a:solidFill>
                <a:latin typeface="Times New Roman" panose="02020603050405020304" pitchFamily="18" charset="0"/>
              </a:rPr>
              <a:t>）健壮性</a:t>
            </a:r>
            <a:r>
              <a:rPr lang="en-US" altLang="zh-CN" dirty="0">
                <a:solidFill>
                  <a:srgbClr val="0000CC"/>
                </a:solidFill>
                <a:latin typeface="Times New Roman" panose="02020603050405020304" pitchFamily="18" charset="0"/>
              </a:rPr>
              <a:t>/</a:t>
            </a:r>
            <a:r>
              <a:rPr lang="zh-CN" altLang="en-US" dirty="0">
                <a:solidFill>
                  <a:srgbClr val="0000CC"/>
                </a:solidFill>
                <a:latin typeface="Times New Roman" panose="02020603050405020304" pitchFamily="18" charset="0"/>
              </a:rPr>
              <a:t>鲁棒性 </a:t>
            </a:r>
            <a:r>
              <a:rPr lang="en-US" altLang="zh-CN" dirty="0">
                <a:solidFill>
                  <a:srgbClr val="0000CC"/>
                </a:solidFill>
                <a:latin typeface="Times New Roman" panose="02020603050405020304" pitchFamily="18" charset="0"/>
                <a:cs typeface="Times New Roman" panose="02020603050405020304" pitchFamily="18" charset="0"/>
              </a:rPr>
              <a:t>robustness</a:t>
            </a:r>
            <a:endParaRPr lang="zh-CN" altLang="en-US" dirty="0">
              <a:solidFill>
                <a:schemeClr val="hlink"/>
              </a:solidFill>
              <a:latin typeface="Times New Roman" panose="02020603050405020304" pitchFamily="18" charset="0"/>
            </a:endParaRPr>
          </a:p>
          <a:p>
            <a:pPr>
              <a:lnSpc>
                <a:spcPct val="105000"/>
              </a:lnSpc>
              <a:buNone/>
            </a:pPr>
            <a:r>
              <a:rPr lang="zh-CN" altLang="en-US" dirty="0">
                <a:latin typeface="Times New Roman" panose="02020603050405020304" pitchFamily="18" charset="0"/>
              </a:rPr>
              <a:t>       算法应具有容错处理的功能。当输入非法数据时，算法应对其作出反应，而不应产生莫名其妙的输出结果。</a:t>
            </a:r>
          </a:p>
          <a:p>
            <a:pPr>
              <a:lnSpc>
                <a:spcPct val="105000"/>
              </a:lnSpc>
              <a:spcBef>
                <a:spcPct val="40000"/>
              </a:spcBef>
              <a:buNone/>
            </a:pPr>
            <a:r>
              <a:rPr lang="en-US" altLang="zh-CN" dirty="0">
                <a:solidFill>
                  <a:srgbClr val="0000CC"/>
                </a:solidFill>
                <a:latin typeface="Times New Roman" panose="02020603050405020304" pitchFamily="18" charset="0"/>
              </a:rPr>
              <a:t>4</a:t>
            </a:r>
            <a:r>
              <a:rPr lang="zh-CN" altLang="en-US" dirty="0">
                <a:solidFill>
                  <a:srgbClr val="0000CC"/>
                </a:solidFill>
                <a:latin typeface="Times New Roman" panose="02020603050405020304" pitchFamily="18" charset="0"/>
              </a:rPr>
              <a:t>）效率 </a:t>
            </a:r>
            <a:r>
              <a:rPr lang="en-US" altLang="zh-CN" dirty="0">
                <a:solidFill>
                  <a:srgbClr val="0000CC"/>
                </a:solidFill>
                <a:latin typeface="Times New Roman" panose="02020603050405020304" pitchFamily="18" charset="0"/>
              </a:rPr>
              <a:t>efficiency</a:t>
            </a:r>
          </a:p>
          <a:p>
            <a:pPr>
              <a:lnSpc>
                <a:spcPct val="105000"/>
              </a:lnSpc>
              <a:buNone/>
            </a:pPr>
            <a:r>
              <a:rPr lang="zh-CN" altLang="en-US" dirty="0">
                <a:latin typeface="Times New Roman" panose="02020603050405020304" pitchFamily="18" charset="0"/>
              </a:rPr>
              <a:t>      效率指的是算法执行的时间和空间利用率。通常这两者与问题的规模有关。</a:t>
            </a:r>
            <a:endParaRPr lang="zh-CN" altLang="zh-CN" dirty="0">
              <a:latin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算法设计方法 </a:t>
            </a:r>
          </a:p>
        </p:txBody>
      </p:sp>
      <p:sp>
        <p:nvSpPr>
          <p:cNvPr id="191490" name="Rectangle 2"/>
          <p:cNvSpPr>
            <a:spLocks noGrp="1" noChangeArrowheads="1"/>
          </p:cNvSpPr>
          <p:nvPr>
            <p:ph idx="1"/>
          </p:nvPr>
        </p:nvSpPr>
        <p:spPr>
          <a:xfrm>
            <a:off x="479376" y="983778"/>
            <a:ext cx="10515600" cy="5193185"/>
          </a:xfrm>
        </p:spPr>
        <p:txBody>
          <a:bodyPr/>
          <a:lstStyle/>
          <a:p>
            <a:pPr marL="0" indent="0">
              <a:lnSpc>
                <a:spcPct val="105000"/>
              </a:lnSpc>
              <a:spcBef>
                <a:spcPct val="0"/>
              </a:spcBef>
              <a:buClr>
                <a:srgbClr val="00CC00"/>
              </a:buClr>
              <a:buSzPct val="50000"/>
              <a:buNone/>
              <a:defRPr/>
            </a:pPr>
            <a:r>
              <a:rPr lang="zh-CN" altLang="en-US" sz="3000" dirty="0">
                <a:latin typeface="Times New Roman" panose="02020603050405020304" pitchFamily="18" charset="0"/>
              </a:rPr>
              <a:t>自顶向下，逐步求精</a:t>
            </a:r>
            <a:endParaRPr lang="en-US" altLang="zh-CN" sz="3000" dirty="0">
              <a:latin typeface="Times New Roman" panose="02020603050405020304" pitchFamily="18" charset="0"/>
            </a:endParaRPr>
          </a:p>
        </p:txBody>
      </p:sp>
      <p:sp>
        <p:nvSpPr>
          <p:cNvPr id="119815" name="Rectangle 8"/>
          <p:cNvSpPr>
            <a:spLocks noChangeArrowheads="1"/>
          </p:cNvSpPr>
          <p:nvPr/>
        </p:nvSpPr>
        <p:spPr bwMode="auto">
          <a:xfrm>
            <a:off x="407368" y="1556792"/>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400" smtClean="0">
                <a:solidFill>
                  <a:srgbClr val="0000FF"/>
                </a:solidFill>
                <a:latin typeface="Times New Roman" panose="02020603050405020304" pitchFamily="18" charset="0"/>
                <a:ea typeface="仿宋_GB2312" pitchFamily="49" charset="-122"/>
              </a:rPr>
              <a:t>示例学习</a:t>
            </a:r>
            <a:r>
              <a:rPr kumimoji="0" lang="zh-CN" altLang="en-US" sz="2400" dirty="0">
                <a:solidFill>
                  <a:srgbClr val="0000FF"/>
                </a:solidFill>
                <a:latin typeface="Times New Roman" panose="02020603050405020304" pitchFamily="18" charset="0"/>
                <a:ea typeface="仿宋_GB2312" pitchFamily="49" charset="-122"/>
              </a:rPr>
              <a:t>：</a:t>
            </a:r>
            <a:r>
              <a:rPr kumimoji="0" lang="zh-CN" altLang="en-US" sz="2400" dirty="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明确问题：</a:t>
            </a:r>
            <a:r>
              <a:rPr kumimoji="0" lang="zh-CN" altLang="en-US" sz="2400" dirty="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解决方案：</a:t>
            </a:r>
            <a:r>
              <a:rPr kumimoji="0" lang="zh-CN" altLang="en-US" sz="2400" dirty="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算法框架：</a:t>
            </a:r>
            <a:r>
              <a:rPr kumimoji="0" lang="zh-CN" altLang="en-US" sz="2400" dirty="0">
                <a:latin typeface="Times New Roman" panose="02020603050405020304" pitchFamily="18" charset="0"/>
                <a:ea typeface="仿宋_GB2312" pitchFamily="49" charset="-122"/>
              </a:rPr>
              <a:t/>
            </a:r>
            <a:br>
              <a:rPr kumimoji="0" lang="zh-CN" altLang="en-US" sz="2400" dirty="0">
                <a:latin typeface="Times New Roman" panose="02020603050405020304" pitchFamily="18" charset="0"/>
                <a:ea typeface="仿宋_GB2312" pitchFamily="49" charset="-122"/>
              </a:rPr>
            </a:br>
            <a:r>
              <a:rPr kumimoji="0" lang="zh-CN" altLang="en-US" sz="2400" dirty="0">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a:t>
            </a:r>
            <a:r>
              <a:rPr kumimoji="0" lang="en-US" altLang="zh-CN" sz="2400" dirty="0" err="1" smtClean="0">
                <a:solidFill>
                  <a:srgbClr val="CC0000"/>
                </a:solidFill>
                <a:latin typeface="Times New Roman" panose="02020603050405020304" pitchFamily="18" charset="0"/>
                <a:ea typeface="仿宋_GB2312" pitchFamily="49" charset="-122"/>
              </a:rPr>
              <a:t>i</a:t>
            </a:r>
            <a:r>
              <a:rPr kumimoji="0" lang="zh-CN" altLang="en-US" sz="2400" dirty="0" smtClean="0">
                <a:solidFill>
                  <a:srgbClr val="CC0000"/>
                </a:solidFill>
                <a:latin typeface="Times New Roman" panose="02020603050405020304" pitchFamily="18" charset="0"/>
                <a:ea typeface="仿宋_GB2312" pitchFamily="49" charset="-122"/>
              </a:rPr>
              <a:t>趟</a:t>
            </a:r>
            <a:r>
              <a:rPr kumimoji="0" lang="zh-CN" altLang="en-US" sz="2400" dirty="0">
                <a:solidFill>
                  <a:srgbClr val="CC0000"/>
                </a:solidFill>
                <a:latin typeface="Times New Roman" panose="02020603050405020304" pitchFamily="18" charset="0"/>
                <a:ea typeface="仿宋_GB2312" pitchFamily="49" charset="-122"/>
              </a:rPr>
              <a:t>从</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检查到</a:t>
            </a:r>
            <a:r>
              <a:rPr kumimoji="0" lang="en-US" altLang="zh-CN" sz="2400" dirty="0">
                <a:solidFill>
                  <a:srgbClr val="CC0000"/>
                </a:solidFill>
                <a:latin typeface="Times New Roman" panose="02020603050405020304" pitchFamily="18" charset="0"/>
                <a:ea typeface="仿宋_GB2312" pitchFamily="49" charset="-122"/>
              </a:rPr>
              <a:t>a[n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endParaRPr kumimoji="0" lang="en-US" altLang="zh-CN" sz="2400" dirty="0" smtClean="0">
              <a:solidFill>
                <a:srgbClr val="CC0000"/>
              </a:solidFill>
              <a:latin typeface="Times New Roman" panose="02020603050405020304" pitchFamily="18" charset="0"/>
              <a:ea typeface="仿宋_GB2312" pitchFamily="49" charset="-122"/>
            </a:endParaRPr>
          </a:p>
          <a:p>
            <a:pPr marL="0" indent="0">
              <a:lnSpc>
                <a:spcPct val="110000"/>
              </a:lnSpc>
              <a:spcBef>
                <a:spcPct val="0"/>
              </a:spcBef>
              <a:buClr>
                <a:srgbClr val="800080"/>
              </a:buClr>
              <a:buSzPct val="50000"/>
              <a:buNone/>
            </a:pP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smtClean="0">
                <a:solidFill>
                  <a:srgbClr val="CC0000"/>
                </a:solidFill>
                <a:latin typeface="Times New Roman" panose="02020603050405020304" pitchFamily="18" charset="0"/>
                <a:ea typeface="仿宋_GB2312" pitchFamily="49" charset="-122"/>
              </a:rPr>
              <a:t>    for </a:t>
            </a:r>
            <a:r>
              <a:rPr kumimoji="0" lang="en-US" altLang="zh-CN" sz="2400" dirty="0">
                <a:solidFill>
                  <a:srgbClr val="CC0000"/>
                </a:solidFill>
                <a:latin typeface="Times New Roman" panose="02020603050405020304" pitchFamily="18" charset="0"/>
                <a:ea typeface="仿宋_GB2312" pitchFamily="49" charset="-122"/>
              </a:rPr>
              <a:t>(</a:t>
            </a:r>
            <a:r>
              <a:rPr kumimoji="0" lang="en-US" altLang="zh-CN" sz="2400" dirty="0" err="1">
                <a:solidFill>
                  <a:srgbClr val="CC0000"/>
                </a:solidFill>
                <a:latin typeface="Times New Roman" panose="02020603050405020304" pitchFamily="18" charset="0"/>
                <a:ea typeface="仿宋_GB2312" pitchFamily="49" charset="-122"/>
              </a:rPr>
              <a:t>int</a:t>
            </a:r>
            <a:r>
              <a:rPr kumimoji="0" lang="en-US" altLang="zh-CN" sz="2400" dirty="0">
                <a:solidFill>
                  <a:srgbClr val="CC0000"/>
                </a:solidFill>
                <a:latin typeface="Times New Roman" panose="02020603050405020304" pitchFamily="18" charset="0"/>
                <a:ea typeface="仿宋_GB2312" pitchFamily="49" charset="-122"/>
              </a:rPr>
              <a:t>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0;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&lt; n</a:t>
            </a:r>
            <a:r>
              <a:rPr kumimoji="0" lang="en-US" altLang="zh-CN" sz="2400" dirty="0">
                <a:solidFill>
                  <a:srgbClr val="CC0000"/>
                </a:solidFill>
                <a:latin typeface="Courier New" panose="02070309020205020404" pitchFamily="49" charset="0"/>
                <a:ea typeface="仿宋_GB2312" pitchFamily="49" charset="-122"/>
              </a:rPr>
              <a:t>-</a:t>
            </a:r>
            <a:r>
              <a:rPr kumimoji="0" lang="en-US" altLang="zh-CN" sz="2400" dirty="0">
                <a:solidFill>
                  <a:srgbClr val="CC0000"/>
                </a:solidFill>
                <a:latin typeface="Times New Roman" panose="02020603050405020304" pitchFamily="18" charset="0"/>
                <a:ea typeface="仿宋_GB2312" pitchFamily="49" charset="-122"/>
              </a:rPr>
              <a:t>1; </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 {    </a:t>
            </a:r>
            <a:r>
              <a:rPr kumimoji="0" lang="en-US" altLang="zh-CN" sz="2400" dirty="0" smtClean="0">
                <a:solidFill>
                  <a:srgbClr val="CC0000"/>
                </a:solidFill>
                <a:latin typeface="Times New Roman" panose="02020603050405020304" pitchFamily="18" charset="0"/>
                <a:ea typeface="仿宋_GB2312" pitchFamily="49" charset="-122"/>
              </a:rPr>
              <a:t>       </a:t>
            </a:r>
            <a:r>
              <a:rPr kumimoji="0" lang="en-US" altLang="zh-CN" sz="2400" dirty="0">
                <a:solidFill>
                  <a:srgbClr val="CC0000"/>
                </a:solidFill>
                <a:latin typeface="Times New Roman" panose="02020603050405020304" pitchFamily="18" charset="0"/>
                <a:ea typeface="仿宋_GB2312" pitchFamily="49" charset="-122"/>
              </a:rPr>
              <a:t/>
            </a:r>
            <a:br>
              <a:rPr kumimoji="0" lang="en-US" altLang="zh-CN" sz="2400" dirty="0">
                <a:solidFill>
                  <a:srgbClr val="CC0000"/>
                </a:solidFill>
                <a:latin typeface="Times New Roman" panose="02020603050405020304" pitchFamily="18" charset="0"/>
                <a:ea typeface="仿宋_GB2312" pitchFamily="49" charset="-122"/>
              </a:rPr>
            </a:br>
            <a:r>
              <a:rPr kumimoji="0" lang="en-US" altLang="zh-CN" sz="2400" dirty="0">
                <a:solidFill>
                  <a:srgbClr val="CC0000"/>
                </a:solidFill>
                <a:latin typeface="Times New Roman" panose="02020603050405020304" pitchFamily="18" charset="0"/>
                <a:ea typeface="仿宋_GB2312" pitchFamily="49" charset="-122"/>
              </a:rPr>
              <a:t>	 </a:t>
            </a:r>
            <a:r>
              <a:rPr kumimoji="0" lang="zh-CN" altLang="en-US" sz="2400" dirty="0">
                <a:solidFill>
                  <a:srgbClr val="CC0000"/>
                </a:solidFill>
                <a:latin typeface="Times New Roman" panose="02020603050405020304" pitchFamily="18" charset="0"/>
                <a:ea typeface="仿宋_GB2312" pitchFamily="49" charset="-122"/>
              </a:rPr>
              <a:t>若最小整数在</a:t>
            </a:r>
            <a:r>
              <a:rPr kumimoji="0" lang="en-US" altLang="zh-CN" sz="2400" dirty="0">
                <a:solidFill>
                  <a:srgbClr val="CC0000"/>
                </a:solidFill>
                <a:latin typeface="Times New Roman" panose="02020603050405020304" pitchFamily="18" charset="0"/>
                <a:ea typeface="仿宋_GB2312" pitchFamily="49" charset="-122"/>
              </a:rPr>
              <a:t>a[k], </a:t>
            </a:r>
            <a:r>
              <a:rPr kumimoji="0" lang="zh-CN" altLang="en-US" sz="2400" dirty="0">
                <a:solidFill>
                  <a:srgbClr val="CC0000"/>
                </a:solidFill>
                <a:latin typeface="Times New Roman" panose="02020603050405020304" pitchFamily="18" charset="0"/>
                <a:ea typeface="仿宋_GB2312" pitchFamily="49" charset="-122"/>
              </a:rPr>
              <a:t>交换</a:t>
            </a:r>
            <a:r>
              <a:rPr kumimoji="0" lang="en-US" altLang="zh-CN" sz="2400" dirty="0">
                <a:solidFill>
                  <a:srgbClr val="CC0000"/>
                </a:solidFill>
                <a:latin typeface="Times New Roman" panose="02020603050405020304" pitchFamily="18" charset="0"/>
                <a:ea typeface="仿宋_GB2312" pitchFamily="49" charset="-122"/>
              </a:rPr>
              <a:t>a[</a:t>
            </a:r>
            <a:r>
              <a:rPr kumimoji="0" lang="en-US" altLang="zh-CN" sz="2400" dirty="0" err="1">
                <a:solidFill>
                  <a:srgbClr val="CC0000"/>
                </a:solidFill>
                <a:latin typeface="Times New Roman" panose="02020603050405020304" pitchFamily="18" charset="0"/>
                <a:ea typeface="仿宋_GB2312" pitchFamily="49" charset="-122"/>
              </a:rPr>
              <a:t>i</a:t>
            </a:r>
            <a:r>
              <a:rPr kumimoji="0" lang="en-US" altLang="zh-CN" sz="2400" dirty="0">
                <a:solidFill>
                  <a:srgbClr val="CC0000"/>
                </a:solidFill>
                <a:latin typeface="Times New Roman" panose="02020603050405020304" pitchFamily="18" charset="0"/>
                <a:ea typeface="仿宋_GB2312" pitchFamily="49" charset="-122"/>
              </a:rPr>
              <a:t>]</a:t>
            </a:r>
            <a:r>
              <a:rPr kumimoji="0" lang="zh-CN" altLang="en-US" sz="2400" dirty="0">
                <a:solidFill>
                  <a:srgbClr val="CC0000"/>
                </a:solidFill>
                <a:latin typeface="Times New Roman" panose="02020603050405020304" pitchFamily="18" charset="0"/>
                <a:ea typeface="仿宋_GB2312" pitchFamily="49" charset="-122"/>
              </a:rPr>
              <a:t>与</a:t>
            </a:r>
            <a:r>
              <a:rPr kumimoji="0" lang="en-US" altLang="zh-CN" sz="2400" dirty="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400" dirty="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400" dirty="0">
                <a:solidFill>
                  <a:srgbClr val="0000FF"/>
                </a:solidFill>
                <a:latin typeface="Times New Roman" panose="02020603050405020304" pitchFamily="18" charset="0"/>
                <a:ea typeface="仿宋_GB2312" pitchFamily="49" charset="-122"/>
              </a:rPr>
              <a:t>细化程序：</a:t>
            </a:r>
            <a:r>
              <a:rPr kumimoji="0" lang="zh-CN" altLang="en-US" sz="2400" dirty="0">
                <a:latin typeface="Times New Roman" panose="02020603050405020304" pitchFamily="18" charset="0"/>
                <a:ea typeface="仿宋_GB2312" pitchFamily="49" charset="-122"/>
              </a:rPr>
              <a:t>程序 </a:t>
            </a:r>
            <a:r>
              <a:rPr kumimoji="0" lang="en-US" altLang="zh-CN" sz="2400" dirty="0" err="1">
                <a:solidFill>
                  <a:srgbClr val="FF0000"/>
                </a:solidFill>
                <a:latin typeface="Times New Roman" panose="02020603050405020304" pitchFamily="18" charset="0"/>
                <a:ea typeface="仿宋_GB2312" pitchFamily="49" charset="-122"/>
              </a:rPr>
              <a:t>SelectSort</a:t>
            </a:r>
            <a:r>
              <a:rPr kumimoji="0" lang="en-US" altLang="zh-CN" sz="2400" dirty="0">
                <a:solidFill>
                  <a:srgbClr val="FF0000"/>
                </a:solidFill>
                <a:latin typeface="Times New Roman" panose="02020603050405020304" pitchFamily="18" charset="0"/>
                <a:ea typeface="仿宋_GB2312" pitchFamily="49" charset="-122"/>
              </a:rPr>
              <a:t> </a:t>
            </a:r>
            <a:endParaRPr kumimoji="0" lang="en-US" altLang="zh-CN" sz="2400" dirty="0">
              <a:latin typeface="Times New Roman" panose="02020603050405020304" pitchFamily="18" charset="0"/>
              <a:ea typeface="仿宋_GB2312" pitchFamily="49" charset="-122"/>
            </a:endParaRPr>
          </a:p>
        </p:txBody>
      </p:sp>
      <p:sp>
        <p:nvSpPr>
          <p:cNvPr id="9" name="Text Box 2"/>
          <p:cNvSpPr txBox="1">
            <a:spLocks noChangeArrowheads="1"/>
          </p:cNvSpPr>
          <p:nvPr/>
        </p:nvSpPr>
        <p:spPr bwMode="auto">
          <a:xfrm>
            <a:off x="6276422" y="1556792"/>
            <a:ext cx="5915578" cy="36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dirty="0"/>
              <a:t> </a:t>
            </a:r>
            <a:r>
              <a:rPr lang="en-US" altLang="zh-CN" sz="2000" dirty="0">
                <a:solidFill>
                  <a:srgbClr val="000099"/>
                </a:solidFill>
              </a:rPr>
              <a:t>void </a:t>
            </a:r>
            <a:r>
              <a:rPr lang="en-US" altLang="zh-CN" sz="2000" dirty="0" err="1">
                <a:solidFill>
                  <a:srgbClr val="000099"/>
                </a:solidFill>
              </a:rPr>
              <a:t>selectSort</a:t>
            </a:r>
            <a:r>
              <a:rPr lang="en-US" altLang="zh-CN" sz="2000" dirty="0">
                <a:solidFill>
                  <a:srgbClr val="000099"/>
                </a:solidFill>
              </a:rPr>
              <a:t> (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const</a:t>
            </a: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n ) {</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对</a:t>
            </a:r>
            <a:r>
              <a:rPr lang="en-US" altLang="zh-CN" sz="2000" dirty="0">
                <a:solidFill>
                  <a:srgbClr val="CC0000"/>
                </a:solidFill>
                <a:ea typeface="+mn-ea"/>
                <a:cs typeface="Times New Roman" panose="02020603050405020304" pitchFamily="18" charset="0"/>
              </a:rPr>
              <a:t>n</a:t>
            </a:r>
            <a:r>
              <a:rPr lang="zh-CN" altLang="en-US" sz="2000" dirty="0">
                <a:solidFill>
                  <a:srgbClr val="CC0000"/>
                </a:solidFill>
                <a:ea typeface="+mn-ea"/>
                <a:cs typeface="Times New Roman" panose="02020603050405020304" pitchFamily="18" charset="0"/>
              </a:rPr>
              <a:t>个整数</a:t>
            </a:r>
            <a:r>
              <a:rPr lang="en-US" altLang="zh-CN" sz="2000" dirty="0">
                <a:solidFill>
                  <a:srgbClr val="CC0000"/>
                </a:solidFill>
                <a:ea typeface="+mn-ea"/>
                <a:cs typeface="Times New Roman" panose="02020603050405020304" pitchFamily="18" charset="0"/>
              </a:rPr>
              <a:t>a[0],a[1],…,a[n-1]</a:t>
            </a:r>
            <a:r>
              <a:rPr lang="zh-CN" altLang="en-US" sz="2000" dirty="0">
                <a:solidFill>
                  <a:srgbClr val="CC0000"/>
                </a:solidFill>
                <a:ea typeface="+mn-ea"/>
                <a:cs typeface="Times New Roman" panose="02020603050405020304" pitchFamily="18" charset="0"/>
              </a:rPr>
              <a:t>按递增顺序排序</a:t>
            </a:r>
            <a:endParaRPr lang="zh-CN" altLang="en-US" sz="2000" dirty="0">
              <a:solidFill>
                <a:srgbClr val="000099"/>
              </a:solidFill>
              <a:ea typeface="+mn-ea"/>
              <a:cs typeface="Times New Roman" panose="02020603050405020304" pitchFamily="18" charset="0"/>
            </a:endParaRPr>
          </a:p>
          <a:p>
            <a:pPr>
              <a:lnSpc>
                <a:spcPct val="110000"/>
              </a:lnSpc>
              <a:defRPr/>
            </a:pPr>
            <a:r>
              <a:rPr lang="zh-CN" altLang="en-US" sz="2000" dirty="0">
                <a:solidFill>
                  <a:srgbClr val="000099"/>
                </a:solidFill>
              </a:rPr>
              <a:t>       </a:t>
            </a:r>
            <a:r>
              <a:rPr lang="en-US" altLang="zh-CN" sz="2000" dirty="0">
                <a:solidFill>
                  <a:srgbClr val="000099"/>
                </a:solidFill>
              </a:rPr>
              <a:t>for ( </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n</a:t>
            </a:r>
            <a:r>
              <a:rPr lang="en-US" altLang="zh-CN" sz="2000" dirty="0">
                <a:solidFill>
                  <a:srgbClr val="000099"/>
                </a:solidFill>
                <a:latin typeface="隶书" panose="02010509060101010101" pitchFamily="49" charset="-122"/>
                <a:ea typeface="隶书" panose="02010509060101010101" pitchFamily="49" charset="-122"/>
              </a:rPr>
              <a:t>-</a:t>
            </a:r>
            <a:r>
              <a:rPr lang="en-US" altLang="zh-CN" sz="2000" dirty="0">
                <a:solidFill>
                  <a:srgbClr val="000099"/>
                </a:solidFill>
              </a:rPr>
              <a:t>1; </a:t>
            </a:r>
            <a:r>
              <a:rPr lang="en-US" altLang="zh-CN" sz="2000" dirty="0" err="1">
                <a:solidFill>
                  <a:srgbClr val="000099"/>
                </a:solidFill>
              </a:rPr>
              <a:t>i</a:t>
            </a:r>
            <a:r>
              <a:rPr lang="en-US" altLang="zh-CN" sz="2000" dirty="0">
                <a:solidFill>
                  <a:srgbClr val="000099"/>
                </a:solidFill>
              </a:rPr>
              <a:t>++ )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k = </a:t>
            </a:r>
            <a:r>
              <a:rPr lang="en-US" altLang="zh-CN" sz="2000" dirty="0" err="1">
                <a:solidFill>
                  <a:srgbClr val="000099"/>
                </a:solidFill>
              </a:rPr>
              <a:t>i</a:t>
            </a:r>
            <a:r>
              <a:rPr lang="en-US" altLang="zh-CN" sz="2000" dirty="0">
                <a:solidFill>
                  <a:srgbClr val="000099"/>
                </a:solidFill>
              </a:rPr>
              <a:t>;</a:t>
            </a:r>
          </a:p>
          <a:p>
            <a:pPr>
              <a:lnSpc>
                <a:spcPct val="110000"/>
              </a:lnSpc>
              <a:defRPr/>
            </a:pPr>
            <a:r>
              <a:rPr lang="en-US" altLang="zh-CN" sz="2000" dirty="0">
                <a:solidFill>
                  <a:srgbClr val="000099"/>
                </a:solidFill>
              </a:rPr>
              <a:t>            </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从</a:t>
            </a:r>
            <a:r>
              <a:rPr lang="en-US" altLang="zh-CN" sz="2000" dirty="0">
                <a:solidFill>
                  <a:srgbClr val="CC0000"/>
                </a:solidFill>
                <a:ea typeface="+mn-ea"/>
                <a:cs typeface="Times New Roman" panose="02020603050405020304" pitchFamily="18" charset="0"/>
              </a:rPr>
              <a:t>a[</a:t>
            </a:r>
            <a:r>
              <a:rPr lang="en-US" altLang="zh-CN" sz="2000" dirty="0" err="1">
                <a:solidFill>
                  <a:srgbClr val="CC0000"/>
                </a:solidFill>
                <a:ea typeface="+mn-ea"/>
                <a:cs typeface="Times New Roman" panose="02020603050405020304" pitchFamily="18" charset="0"/>
              </a:rPr>
              <a:t>i</a:t>
            </a:r>
            <a:r>
              <a:rPr lang="en-US" altLang="zh-CN" sz="2000" dirty="0">
                <a:solidFill>
                  <a:srgbClr val="CC0000"/>
                </a:solidFill>
                <a:ea typeface="+mn-ea"/>
                <a:cs typeface="Times New Roman" panose="02020603050405020304" pitchFamily="18" charset="0"/>
              </a:rPr>
              <a:t>]</a:t>
            </a:r>
            <a:r>
              <a:rPr lang="zh-CN" altLang="en-US" sz="2000" dirty="0">
                <a:solidFill>
                  <a:srgbClr val="CC0000"/>
                </a:solidFill>
                <a:ea typeface="+mn-ea"/>
                <a:cs typeface="Times New Roman" panose="02020603050405020304" pitchFamily="18" charset="0"/>
              </a:rPr>
              <a:t>查到</a:t>
            </a:r>
            <a:r>
              <a:rPr lang="en-US" altLang="zh-CN" sz="2000" dirty="0">
                <a:solidFill>
                  <a:srgbClr val="CC0000"/>
                </a:solidFill>
                <a:ea typeface="+mn-ea"/>
                <a:cs typeface="Times New Roman" panose="02020603050405020304" pitchFamily="18" charset="0"/>
              </a:rPr>
              <a:t>a[n-1], </a:t>
            </a:r>
            <a:r>
              <a:rPr lang="zh-CN" altLang="en-US" sz="2000" dirty="0">
                <a:solidFill>
                  <a:srgbClr val="CC0000"/>
                </a:solidFill>
                <a:ea typeface="+mn-ea"/>
                <a:cs typeface="Times New Roman" panose="02020603050405020304" pitchFamily="18" charset="0"/>
              </a:rPr>
              <a:t>找最小整数</a:t>
            </a:r>
            <a:r>
              <a:rPr lang="en-US" altLang="zh-CN" sz="2000" dirty="0">
                <a:solidFill>
                  <a:srgbClr val="CC0000"/>
                </a:solidFill>
                <a:ea typeface="+mn-ea"/>
                <a:cs typeface="Times New Roman" panose="02020603050405020304" pitchFamily="18" charset="0"/>
              </a:rPr>
              <a:t>, </a:t>
            </a:r>
            <a:r>
              <a:rPr lang="zh-CN" altLang="en-US" sz="2000" dirty="0">
                <a:solidFill>
                  <a:srgbClr val="CC0000"/>
                </a:solidFill>
                <a:ea typeface="+mn-ea"/>
                <a:cs typeface="Times New Roman" panose="02020603050405020304" pitchFamily="18" charset="0"/>
              </a:rPr>
              <a:t>在</a:t>
            </a:r>
            <a:r>
              <a:rPr lang="en-US" altLang="zh-CN" sz="2000" dirty="0">
                <a:solidFill>
                  <a:srgbClr val="CC0000"/>
                </a:solidFill>
                <a:ea typeface="+mn-ea"/>
                <a:cs typeface="Times New Roman" panose="02020603050405020304" pitchFamily="18" charset="0"/>
              </a:rPr>
              <a:t>a[k]</a:t>
            </a:r>
          </a:p>
          <a:p>
            <a:pPr>
              <a:lnSpc>
                <a:spcPct val="110000"/>
              </a:lnSpc>
              <a:defRPr/>
            </a:pPr>
            <a:r>
              <a:rPr lang="en-US" altLang="zh-CN" sz="2000" dirty="0">
                <a:solidFill>
                  <a:srgbClr val="000099"/>
                </a:solidFill>
              </a:rPr>
              <a:t>            for ( </a:t>
            </a:r>
            <a:r>
              <a:rPr lang="en-US" altLang="zh-CN" sz="2000" dirty="0" err="1">
                <a:solidFill>
                  <a:srgbClr val="000099"/>
                </a:solidFill>
              </a:rPr>
              <a:t>int</a:t>
            </a:r>
            <a:r>
              <a:rPr lang="en-US" altLang="zh-CN" sz="2000" dirty="0">
                <a:solidFill>
                  <a:srgbClr val="000099"/>
                </a:solidFill>
              </a:rPr>
              <a:t> j = i+1; j &lt; n; j++ )</a:t>
            </a:r>
          </a:p>
          <a:p>
            <a:pPr>
              <a:lnSpc>
                <a:spcPct val="110000"/>
              </a:lnSpc>
              <a:defRPr/>
            </a:pPr>
            <a:r>
              <a:rPr lang="en-US" altLang="zh-CN" sz="2000" dirty="0">
                <a:solidFill>
                  <a:srgbClr val="000099"/>
                </a:solidFill>
              </a:rPr>
              <a:t> 	     if ( a[j] &lt; a[k] ) k = j;	</a:t>
            </a:r>
          </a:p>
          <a:p>
            <a:pPr>
              <a:lnSpc>
                <a:spcPct val="110000"/>
              </a:lnSpc>
              <a:defRPr/>
            </a:pPr>
            <a:r>
              <a:rPr lang="en-US" altLang="zh-CN" sz="2000" dirty="0">
                <a:solidFill>
                  <a:srgbClr val="000099"/>
                </a:solidFill>
              </a:rPr>
              <a:t>	 </a:t>
            </a:r>
            <a:r>
              <a:rPr lang="en-US" altLang="zh-CN" sz="2000" dirty="0" err="1">
                <a:solidFill>
                  <a:srgbClr val="000099"/>
                </a:solidFill>
              </a:rPr>
              <a:t>int</a:t>
            </a:r>
            <a:r>
              <a:rPr lang="en-US" altLang="zh-CN" sz="2000" dirty="0">
                <a:solidFill>
                  <a:srgbClr val="000099"/>
                </a:solidFill>
              </a:rPr>
              <a:t> temp = a[</a:t>
            </a:r>
            <a:r>
              <a:rPr lang="en-US" altLang="zh-CN" sz="2000" dirty="0" err="1">
                <a:solidFill>
                  <a:srgbClr val="000099"/>
                </a:solidFill>
              </a:rPr>
              <a:t>i</a:t>
            </a:r>
            <a:r>
              <a:rPr lang="en-US" altLang="zh-CN" sz="2000" dirty="0">
                <a:solidFill>
                  <a:srgbClr val="000099"/>
                </a:solidFill>
              </a:rPr>
              <a:t>];  a[</a:t>
            </a:r>
            <a:r>
              <a:rPr lang="en-US" altLang="zh-CN" sz="2000" dirty="0" err="1">
                <a:solidFill>
                  <a:srgbClr val="000099"/>
                </a:solidFill>
              </a:rPr>
              <a:t>i</a:t>
            </a:r>
            <a:r>
              <a:rPr lang="en-US" altLang="zh-CN" sz="2000" dirty="0">
                <a:solidFill>
                  <a:srgbClr val="000099"/>
                </a:solidFill>
              </a:rPr>
              <a:t>] = a[k];   a[k] = temp;</a:t>
            </a:r>
          </a:p>
          <a:p>
            <a:pPr>
              <a:lnSpc>
                <a:spcPct val="110000"/>
              </a:lnSpc>
              <a:defRPr/>
            </a:pPr>
            <a:r>
              <a:rPr lang="en-US" altLang="zh-CN" sz="2000" dirty="0">
                <a:solidFill>
                  <a:srgbClr val="000099"/>
                </a:solidFill>
              </a:rPr>
              <a:t>      }</a:t>
            </a:r>
          </a:p>
          <a:p>
            <a:pPr>
              <a:lnSpc>
                <a:spcPct val="110000"/>
              </a:lnSpc>
              <a:defRPr/>
            </a:pPr>
            <a:r>
              <a:rPr lang="en-US" altLang="zh-CN" sz="2000" dirty="0">
                <a:solidFill>
                  <a:srgbClr val="000099"/>
                </a:solidFill>
              </a:rPr>
              <a:t> }</a:t>
            </a:r>
            <a:r>
              <a:rPr lang="en-US" altLang="zh-CN" sz="2000" dirty="0"/>
              <a:t>	</a:t>
            </a:r>
            <a:r>
              <a:rPr lang="en-US" altLang="zh-CN" dirty="0"/>
              <a:t>				</a:t>
            </a:r>
          </a:p>
        </p:txBody>
      </p:sp>
      <p:cxnSp>
        <p:nvCxnSpPr>
          <p:cNvPr id="4" name="直接连接符 3"/>
          <p:cNvCxnSpPr/>
          <p:nvPr/>
        </p:nvCxnSpPr>
        <p:spPr>
          <a:xfrm>
            <a:off x="6168008" y="1052736"/>
            <a:ext cx="0" cy="532859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p:txBody>
          <a:bodyPr>
            <a:normAutofit fontScale="92500" lnSpcReduction="10000"/>
          </a:bodyPr>
          <a:lstStyle/>
          <a:p>
            <a:pPr>
              <a:lnSpc>
                <a:spcPct val="150000"/>
              </a:lnSpc>
              <a:defRPr/>
            </a:pPr>
            <a:r>
              <a:rPr lang="zh-CN" altLang="en-US" dirty="0" smtClean="0">
                <a:cs typeface="+mn-cs"/>
              </a:rPr>
              <a:t>评价</a:t>
            </a:r>
            <a:r>
              <a:rPr lang="zh-CN" altLang="en-US" dirty="0">
                <a:cs typeface="+mn-cs"/>
              </a:rPr>
              <a:t>算法好坏的标准</a:t>
            </a:r>
          </a:p>
          <a:p>
            <a:pPr marL="344478" lvl="1" indent="0">
              <a:lnSpc>
                <a:spcPct val="150000"/>
              </a:lnSpc>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lnSpc>
                <a:spcPct val="150000"/>
              </a:lnSpc>
              <a:defRPr/>
            </a:pPr>
            <a:r>
              <a:rPr lang="zh-CN" altLang="en-US" dirty="0" smtClean="0">
                <a:cs typeface="+mn-cs"/>
              </a:rPr>
              <a:t>该</a:t>
            </a:r>
            <a:r>
              <a:rPr lang="zh-CN" altLang="en-US" dirty="0">
                <a:cs typeface="+mn-cs"/>
              </a:rPr>
              <a:t>算法是易读、易编码、可调试</a:t>
            </a:r>
          </a:p>
          <a:p>
            <a:pPr lvl="1">
              <a:lnSpc>
                <a:spcPct val="150000"/>
              </a:lnSpc>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lnSpc>
                <a:spcPct val="150000"/>
              </a:lnSpc>
              <a:defRPr/>
            </a:pPr>
            <a:r>
              <a:rPr lang="zh-CN" altLang="en-US" dirty="0" smtClean="0">
                <a:cs typeface="+mn-cs"/>
              </a:rPr>
              <a:t>评价</a:t>
            </a:r>
            <a:r>
              <a:rPr lang="zh-CN" altLang="en-US" dirty="0">
                <a:cs typeface="+mn-cs"/>
              </a:rPr>
              <a:t>方法</a:t>
            </a:r>
          </a:p>
          <a:p>
            <a:pPr lvl="1">
              <a:lnSpc>
                <a:spcPct val="150000"/>
              </a:lnSpc>
              <a:defRPr/>
            </a:pPr>
            <a:r>
              <a:rPr lang="zh-CN" altLang="en-US" dirty="0" smtClean="0">
                <a:cs typeface="+mn-cs"/>
              </a:rPr>
              <a:t>实验</a:t>
            </a:r>
            <a:r>
              <a:rPr lang="zh-CN" altLang="en-US" dirty="0">
                <a:cs typeface="+mn-cs"/>
              </a:rPr>
              <a:t>方法（运行程序）</a:t>
            </a:r>
          </a:p>
          <a:p>
            <a:pPr lvl="1">
              <a:lnSpc>
                <a:spcPct val="150000"/>
              </a:lnSpc>
              <a:defRPr/>
            </a:pPr>
            <a:r>
              <a:rPr lang="zh-CN" altLang="en-US" dirty="0" smtClean="0">
                <a:cs typeface="+mn-cs"/>
              </a:rPr>
              <a:t>算法</a:t>
            </a:r>
            <a:r>
              <a:rPr lang="zh-CN" altLang="en-US" dirty="0">
                <a:cs typeface="+mn-cs"/>
              </a:rPr>
              <a:t>的渐进分析，简称算法分析</a:t>
            </a:r>
          </a:p>
          <a:p>
            <a:pPr lvl="2">
              <a:lnSpc>
                <a:spcPct val="150000"/>
              </a:lnSpc>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lnSpc>
                <a:spcPct val="150000"/>
              </a:lnSpc>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9048328" y="1916832"/>
            <a:ext cx="1368425" cy="792163"/>
          </a:xfrm>
          <a:prstGeom prst="wedgeRectCallout">
            <a:avLst>
              <a:gd name="adj1" fmla="val -42423"/>
              <a:gd name="adj2" fmla="val 63456"/>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168008" y="4221088"/>
            <a:ext cx="5782865" cy="2401943"/>
          </a:xfrm>
          <a:prstGeom prst="rect">
            <a:avLst/>
          </a:prstGeom>
        </p:spPr>
      </p:pic>
      <p:sp>
        <p:nvSpPr>
          <p:cNvPr id="8194"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56328" name="Rectangle 8"/>
          <p:cNvSpPr>
            <a:spLocks noChangeArrowheads="1"/>
          </p:cNvSpPr>
          <p:nvPr/>
        </p:nvSpPr>
        <p:spPr bwMode="auto">
          <a:xfrm>
            <a:off x="1631504" y="1182519"/>
            <a:ext cx="8856984"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dirty="0">
                <a:latin typeface="Times New Roman" panose="02020603050405020304" pitchFamily="18" charset="0"/>
              </a:rPr>
              <a:t>对一个算法要作出全面的分析可分成两个阶段</a:t>
            </a:r>
            <a:r>
              <a:rPr kumimoji="0" lang="zh-CN" altLang="en-US" sz="2800" dirty="0" smtClean="0">
                <a:latin typeface="Times New Roman" panose="02020603050405020304" pitchFamily="18" charset="0"/>
              </a:rPr>
              <a:t>进行</a:t>
            </a:r>
            <a:endParaRPr kumimoji="0" lang="en-US" altLang="zh-CN" sz="2800" dirty="0">
              <a:latin typeface="Times New Roman" panose="02020603050405020304" pitchFamily="18" charset="0"/>
            </a:endParaRPr>
          </a:p>
          <a:p>
            <a:pPr>
              <a:lnSpc>
                <a:spcPct val="105000"/>
              </a:lnSpc>
              <a:buClr>
                <a:srgbClr val="800080"/>
              </a:buClr>
              <a:buSzPct val="55000"/>
              <a:defRPr/>
            </a:pPr>
            <a:r>
              <a:rPr kumimoji="0" lang="zh-CN" altLang="en-US" sz="2800" dirty="0" smtClean="0">
                <a:solidFill>
                  <a:srgbClr val="0000CC"/>
                </a:solidFill>
                <a:latin typeface="Times New Roman" panose="02020603050405020304" pitchFamily="18" charset="0"/>
              </a:rPr>
              <a:t>事前</a:t>
            </a:r>
            <a:r>
              <a:rPr kumimoji="0" lang="zh-CN" altLang="en-US" sz="2800" dirty="0">
                <a:solidFill>
                  <a:srgbClr val="0000CC"/>
                </a:solidFill>
                <a:latin typeface="Times New Roman" panose="02020603050405020304" pitchFamily="18" charset="0"/>
              </a:rPr>
              <a:t>分析（估算）</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求出该算法的一个时间、空间界限函数。</a:t>
            </a:r>
            <a:endParaRPr kumimoji="0" lang="zh-CN" altLang="en-US" sz="2800" dirty="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dirty="0">
                <a:solidFill>
                  <a:srgbClr val="0000CC"/>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dirty="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dirty="0">
              <a:effectLst>
                <a:outerShdw blurRad="38100" dist="38100" dir="2700000" algn="tl">
                  <a:srgbClr val="C0C0C0"/>
                </a:outerShdw>
              </a:effectLst>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124744"/>
            <a:ext cx="10031618"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endParaRPr lang="zh-CN" altLang="en-US"/>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两种算法复杂度</a:t>
            </a:r>
            <a:endParaRPr lang="zh-CN" altLang="en-US" dirty="0"/>
          </a:p>
        </p:txBody>
      </p:sp>
      <p:sp>
        <p:nvSpPr>
          <p:cNvPr id="124930" name="内容占位符 2"/>
          <p:cNvSpPr>
            <a:spLocks noGrp="1"/>
          </p:cNvSpPr>
          <p:nvPr>
            <p:ph idx="1"/>
          </p:nvPr>
        </p:nvSpPr>
        <p:spPr>
          <a:xfrm>
            <a:off x="838200" y="1268760"/>
            <a:ext cx="10515600" cy="4908203"/>
          </a:xfrm>
        </p:spPr>
        <p:txBody>
          <a:bodyPr/>
          <a:lstStyle/>
          <a:p>
            <a:r>
              <a:rPr lang="zh-CN" altLang="en-US" dirty="0" smtClean="0">
                <a:solidFill>
                  <a:srgbClr val="0000CC"/>
                </a:solidFill>
                <a:latin typeface="楷体_GB2312" pitchFamily="49" charset="-122"/>
              </a:rPr>
              <a:t>时间复杂度 </a:t>
            </a:r>
            <a:r>
              <a:rPr kumimoji="1" lang="en-US" altLang="zh-CN"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dirty="0" smtClean="0">
              <a:solidFill>
                <a:srgbClr val="0000CC"/>
              </a:solidFill>
              <a:latin typeface="楷体_GB2312" pitchFamily="49" charset="-122"/>
            </a:endParaRPr>
          </a:p>
          <a:p>
            <a:r>
              <a:rPr lang="zh-CN" altLang="en-US" dirty="0" smtClean="0">
                <a:solidFill>
                  <a:srgbClr val="0000CC"/>
                </a:solidFill>
                <a:latin typeface="楷体_GB2312" pitchFamily="49" charset="-122"/>
              </a:rPr>
              <a:t>空间复杂度 </a:t>
            </a:r>
            <a:r>
              <a:rPr kumimoji="1" lang="en-US" altLang="zh-CN" dirty="0" smtClean="0">
                <a:solidFill>
                  <a:srgbClr val="0000CC"/>
                </a:solidFill>
                <a:latin typeface="Times New Roman" panose="02020603050405020304" pitchFamily="18" charset="0"/>
                <a:ea typeface="黑体" panose="02010609060101010101" pitchFamily="49" charset="-122"/>
              </a:rPr>
              <a:t>(Space Complexity)</a:t>
            </a:r>
            <a:endParaRPr lang="zh-CN" altLang="en-US" dirty="0" smtClean="0">
              <a:solidFill>
                <a:srgbClr val="0000CC"/>
              </a:solidFill>
            </a:endParaRPr>
          </a:p>
        </p:txBody>
      </p:sp>
      <p:pic>
        <p:nvPicPr>
          <p:cNvPr id="3" name="图片 2"/>
          <p:cNvPicPr>
            <a:picLocks noChangeAspect="1"/>
          </p:cNvPicPr>
          <p:nvPr/>
        </p:nvPicPr>
        <p:blipFill>
          <a:blip r:embed="rId2"/>
          <a:stretch>
            <a:fillRect/>
          </a:stretch>
        </p:blipFill>
        <p:spPr>
          <a:xfrm>
            <a:off x="1127448" y="2492896"/>
            <a:ext cx="6027658" cy="2283485"/>
          </a:xfrm>
          <a:prstGeom prst="rect">
            <a:avLst/>
          </a:prstGeom>
        </p:spPr>
      </p:pic>
      <p:pic>
        <p:nvPicPr>
          <p:cNvPr id="4" name="图片 3"/>
          <p:cNvPicPr>
            <a:picLocks noChangeAspect="1"/>
          </p:cNvPicPr>
          <p:nvPr/>
        </p:nvPicPr>
        <p:blipFill>
          <a:blip r:embed="rId3"/>
          <a:stretch>
            <a:fillRect/>
          </a:stretch>
        </p:blipFill>
        <p:spPr>
          <a:xfrm>
            <a:off x="7608168" y="2284746"/>
            <a:ext cx="4247029" cy="3952566"/>
          </a:xfrm>
          <a:prstGeom prst="rect">
            <a:avLst/>
          </a:prstGeom>
        </p:spPr>
      </p:pic>
      <p:sp>
        <p:nvSpPr>
          <p:cNvPr id="5" name="矩形 4"/>
          <p:cNvSpPr/>
          <p:nvPr/>
        </p:nvSpPr>
        <p:spPr>
          <a:xfrm>
            <a:off x="1127448" y="4841865"/>
            <a:ext cx="5690075" cy="1323439"/>
          </a:xfrm>
          <a:prstGeom prst="rect">
            <a:avLst/>
          </a:prstGeom>
        </p:spPr>
        <p:txBody>
          <a:bodyPr wrap="square">
            <a:spAutoFit/>
          </a:bodyPr>
          <a:lstStyle/>
          <a:p>
            <a:r>
              <a:rPr lang="zh-CN" altLang="en-US" sz="2000" b="0" dirty="0">
                <a:latin typeface="+mn-ea"/>
                <a:ea typeface="+mn-ea"/>
              </a:rPr>
              <a:t>一天后，小灰和大黄交付了各自的代码，两人的代码实现的功能差不多。</a:t>
            </a:r>
          </a:p>
          <a:p>
            <a:r>
              <a:rPr lang="zh-CN" altLang="en-US" sz="2000" b="0" dirty="0">
                <a:latin typeface="+mn-ea"/>
                <a:ea typeface="+mn-ea"/>
              </a:rPr>
              <a:t>大黄的代码运行一次要花</a:t>
            </a:r>
            <a:r>
              <a:rPr lang="en-US" altLang="zh-CN" sz="2000" b="0" dirty="0">
                <a:latin typeface="+mn-ea"/>
                <a:ea typeface="+mn-ea"/>
              </a:rPr>
              <a:t>100ms</a:t>
            </a:r>
            <a:r>
              <a:rPr lang="zh-CN" altLang="en-US" sz="2000" b="0" dirty="0">
                <a:latin typeface="+mn-ea"/>
                <a:ea typeface="+mn-ea"/>
              </a:rPr>
              <a:t>，占用内存</a:t>
            </a:r>
            <a:r>
              <a:rPr lang="en-US" altLang="zh-CN" sz="2000" b="0" dirty="0">
                <a:latin typeface="+mn-ea"/>
                <a:ea typeface="+mn-ea"/>
              </a:rPr>
              <a:t>5MB</a:t>
            </a:r>
            <a:r>
              <a:rPr lang="zh-CN" altLang="en-US" sz="2000" b="0" dirty="0">
                <a:latin typeface="+mn-ea"/>
                <a:ea typeface="+mn-ea"/>
              </a:rPr>
              <a:t>。</a:t>
            </a:r>
          </a:p>
          <a:p>
            <a:r>
              <a:rPr lang="zh-CN" altLang="en-US" sz="2000" b="0" dirty="0">
                <a:latin typeface="+mn-ea"/>
                <a:ea typeface="+mn-ea"/>
              </a:rPr>
              <a:t>小灰的代码运行一次要花</a:t>
            </a:r>
            <a:r>
              <a:rPr lang="en-US" altLang="zh-CN" sz="2000" b="0" dirty="0">
                <a:latin typeface="+mn-ea"/>
                <a:ea typeface="+mn-ea"/>
              </a:rPr>
              <a:t>100s</a:t>
            </a:r>
            <a:r>
              <a:rPr lang="zh-CN" altLang="en-US" sz="2000" b="0" dirty="0">
                <a:latin typeface="+mn-ea"/>
                <a:ea typeface="+mn-ea"/>
              </a:rPr>
              <a:t>，占用内存</a:t>
            </a:r>
            <a:r>
              <a:rPr lang="en-US" altLang="zh-CN" sz="2000" b="0" dirty="0">
                <a:latin typeface="+mn-ea"/>
                <a:ea typeface="+mn-ea"/>
              </a:rPr>
              <a:t>500MB</a:t>
            </a:r>
            <a:r>
              <a:rPr lang="zh-CN" altLang="en-US" sz="2000" b="0" dirty="0">
                <a:latin typeface="+mn-ea"/>
                <a:ea typeface="+mn-ea"/>
              </a:rPr>
              <a:t>。</a:t>
            </a:r>
            <a:endParaRPr lang="zh-CN" altLang="en-US" sz="20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normAutofit/>
          </a:bodyPr>
          <a:lstStyle/>
          <a:p>
            <a:r>
              <a:rPr lang="en-US" altLang="zh-CN" sz="4000" dirty="0"/>
              <a:t>Q1: </a:t>
            </a:r>
            <a:r>
              <a:rPr lang="zh-CN" altLang="en-US" sz="4000" dirty="0"/>
              <a:t>为什么学习数据结构？ </a:t>
            </a:r>
          </a:p>
        </p:txBody>
      </p:sp>
      <p:sp>
        <p:nvSpPr>
          <p:cNvPr id="24582" name="标题 1"/>
          <p:cNvSpPr txBox="1">
            <a:spLocks/>
          </p:cNvSpPr>
          <p:nvPr/>
        </p:nvSpPr>
        <p:spPr bwMode="auto">
          <a:xfrm>
            <a:off x="1558927" y="188913"/>
            <a:ext cx="64087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3600" b="0" dirty="0">
              <a:solidFill>
                <a:srgbClr val="336699"/>
              </a:solidFill>
              <a:ea typeface="黑体" panose="02010609060101010101" pitchFamily="49" charset="-122"/>
            </a:endParaRPr>
          </a:p>
        </p:txBody>
      </p:sp>
      <p:sp>
        <p:nvSpPr>
          <p:cNvPr id="2" name="矩形 1"/>
          <p:cNvSpPr/>
          <p:nvPr/>
        </p:nvSpPr>
        <p:spPr>
          <a:xfrm>
            <a:off x="983432" y="1556792"/>
            <a:ext cx="5976664" cy="3970318"/>
          </a:xfrm>
          <a:prstGeom prst="rect">
            <a:avLst/>
          </a:prstGeom>
        </p:spPr>
        <p:txBody>
          <a:bodyPr wrap="square">
            <a:spAutoFit/>
          </a:bodyPr>
          <a:lstStyle/>
          <a:p>
            <a:pPr marL="457200" indent="-457200" fontAlgn="auto">
              <a:lnSpc>
                <a:spcPct val="150000"/>
              </a:lnSpc>
              <a:spcAft>
                <a:spcPts val="0"/>
              </a:spcAft>
              <a:buFont typeface="+mj-lt"/>
              <a:buAutoNum type="arabicPeriod"/>
            </a:pPr>
            <a:r>
              <a:rPr kumimoji="0" lang="zh-CN" altLang="en-US" sz="2400" b="0" smtClean="0">
                <a:latin typeface="+mn-ea"/>
                <a:ea typeface="+mn-ea"/>
              </a:rPr>
              <a:t>应付考试及大</a:t>
            </a:r>
            <a:r>
              <a:rPr kumimoji="0" lang="zh-CN" altLang="en-US" sz="2400" b="0">
                <a:latin typeface="+mn-ea"/>
                <a:ea typeface="+mn-ea"/>
              </a:rPr>
              <a:t>厂面试，升职</a:t>
            </a:r>
            <a:r>
              <a:rPr kumimoji="0" lang="zh-CN" altLang="en-US" sz="2400" b="0" smtClean="0">
                <a:latin typeface="+mn-ea"/>
                <a:ea typeface="+mn-ea"/>
              </a:rPr>
              <a:t>加薪；</a:t>
            </a:r>
            <a:endParaRPr kumimoji="0" lang="zh-CN" altLang="en-US" sz="2400" b="0">
              <a:latin typeface="+mn-ea"/>
              <a:ea typeface="+mn-ea"/>
            </a:endParaRPr>
          </a:p>
          <a:p>
            <a:pPr marL="457200" indent="-457200" fontAlgn="auto">
              <a:lnSpc>
                <a:spcPct val="150000"/>
              </a:lnSpc>
              <a:spcAft>
                <a:spcPts val="0"/>
              </a:spcAft>
              <a:buFont typeface="+mj-lt"/>
              <a:buAutoNum type="arabicPeriod"/>
            </a:pPr>
            <a:r>
              <a:rPr kumimoji="0" lang="zh-CN" altLang="en-US" sz="2400" b="0" smtClean="0">
                <a:latin typeface="+mn-ea"/>
                <a:ea typeface="+mn-ea"/>
              </a:rPr>
              <a:t>更好</a:t>
            </a:r>
            <a:r>
              <a:rPr kumimoji="0" lang="zh-CN" altLang="en-US" sz="2400" b="0">
                <a:latin typeface="+mn-ea"/>
                <a:ea typeface="+mn-ea"/>
              </a:rPr>
              <a:t>的理解源码和架构设计，明白设计的精妙之</a:t>
            </a:r>
            <a:r>
              <a:rPr kumimoji="0" lang="zh-CN" altLang="en-US" sz="2400" b="0" smtClean="0">
                <a:latin typeface="+mn-ea"/>
                <a:ea typeface="+mn-ea"/>
              </a:rPr>
              <a:t>处；</a:t>
            </a:r>
            <a:endParaRPr kumimoji="0" lang="zh-CN" altLang="en-US" sz="2400" b="0">
              <a:latin typeface="+mn-ea"/>
              <a:ea typeface="+mn-ea"/>
            </a:endParaRPr>
          </a:p>
          <a:p>
            <a:pPr marL="457200" indent="-457200" fontAlgn="auto">
              <a:lnSpc>
                <a:spcPct val="150000"/>
              </a:lnSpc>
              <a:spcAft>
                <a:spcPts val="0"/>
              </a:spcAft>
              <a:buFont typeface="+mj-lt"/>
              <a:buAutoNum type="arabicPeriod"/>
            </a:pPr>
            <a:r>
              <a:rPr kumimoji="0" lang="zh-CN" altLang="en-US" sz="2400" b="0" smtClean="0">
                <a:latin typeface="+mn-ea"/>
                <a:ea typeface="+mn-ea"/>
              </a:rPr>
              <a:t>帮助</a:t>
            </a:r>
            <a:r>
              <a:rPr kumimoji="0" lang="zh-CN" altLang="en-US" sz="2400" b="0">
                <a:latin typeface="+mn-ea"/>
                <a:ea typeface="+mn-ea"/>
              </a:rPr>
              <a:t>我们进行程序的性能</a:t>
            </a:r>
            <a:r>
              <a:rPr kumimoji="0" lang="zh-CN" altLang="en-US" sz="2400" b="0" smtClean="0">
                <a:latin typeface="+mn-ea"/>
                <a:ea typeface="+mn-ea"/>
              </a:rPr>
              <a:t>优化；</a:t>
            </a:r>
            <a:endParaRPr kumimoji="0" lang="zh-CN" altLang="en-US" sz="2400" b="0">
              <a:latin typeface="+mn-ea"/>
              <a:ea typeface="+mn-ea"/>
            </a:endParaRPr>
          </a:p>
          <a:p>
            <a:pPr marL="457200" indent="-457200" fontAlgn="auto">
              <a:lnSpc>
                <a:spcPct val="150000"/>
              </a:lnSpc>
              <a:spcAft>
                <a:spcPts val="0"/>
              </a:spcAft>
              <a:buFont typeface="+mj-lt"/>
              <a:buAutoNum type="arabicPeriod"/>
            </a:pPr>
            <a:r>
              <a:rPr kumimoji="0" lang="zh-CN" altLang="en-US" sz="2400" b="0">
                <a:latin typeface="+mn-ea"/>
                <a:ea typeface="+mn-ea"/>
              </a:rPr>
              <a:t>数据结构是软件编程的基石，具有普遍的适用性，俗称的“内功”，不像具体的技术栈，很容易过时。</a:t>
            </a:r>
            <a:endParaRPr kumimoji="0" lang="en-US" altLang="zh-CN" sz="2400" b="0" dirty="0">
              <a:latin typeface="+mn-ea"/>
              <a:ea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8" y="4262591"/>
            <a:ext cx="1190895" cy="17863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336" y="4293096"/>
            <a:ext cx="2770087" cy="172533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1196690"/>
            <a:ext cx="4652128" cy="2631951"/>
          </a:xfrm>
          <a:prstGeom prst="rect">
            <a:avLst/>
          </a:prstGeom>
        </p:spPr>
      </p:pic>
    </p:spTree>
    <p:extLst>
      <p:ext uri="{BB962C8B-B14F-4D97-AF65-F5344CB8AC3E}">
        <p14:creationId xmlns:p14="http://schemas.microsoft.com/office/powerpoint/2010/main" val="3962192717"/>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8" name="Text Box 8"/>
          <p:cNvSpPr txBox="1">
            <a:spLocks noChangeArrowheads="1"/>
          </p:cNvSpPr>
          <p:nvPr/>
        </p:nvSpPr>
        <p:spPr bwMode="auto">
          <a:xfrm>
            <a:off x="2424115" y="1296989"/>
            <a:ext cx="575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2566991" y="1844678"/>
            <a:ext cx="280035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2581277" y="2352678"/>
            <a:ext cx="26495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2574929" y="2855916"/>
            <a:ext cx="3305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2581280" y="3360741"/>
            <a:ext cx="466566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2578103" y="3863978"/>
            <a:ext cx="423703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2135189" y="4605339"/>
            <a:ext cx="8064500" cy="135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dirty="0">
                <a:latin typeface="Times New Roman" panose="02020603050405020304" pitchFamily="18" charset="0"/>
              </a:rPr>
              <a:t>        </a:t>
            </a:r>
            <a:r>
              <a:rPr lang="zh-CN" altLang="en-US" sz="2600" dirty="0">
                <a:latin typeface="Times New Roman" panose="02020603050405020304" pitchFamily="18" charset="0"/>
              </a:rPr>
              <a:t>显然，若不考虑机器硬、软件因素，可以认为一个特定</a:t>
            </a:r>
            <a:r>
              <a:rPr lang="zh-CN" altLang="en-US" sz="2600" dirty="0">
                <a:solidFill>
                  <a:srgbClr val="0000CC"/>
                </a:solidFill>
                <a:latin typeface="Times New Roman" panose="02020603050405020304" pitchFamily="18" charset="0"/>
              </a:rPr>
              <a:t>算法的“运行工作量”</a:t>
            </a:r>
            <a:r>
              <a:rPr lang="zh-CN" altLang="en-US" sz="2600" dirty="0">
                <a:latin typeface="Times New Roman" panose="02020603050405020304" pitchFamily="18" charset="0"/>
              </a:rPr>
              <a:t>的大小，只依赖于问题的规模，即它是</a:t>
            </a:r>
            <a:r>
              <a:rPr lang="zh-CN" altLang="en-US" sz="2600" dirty="0">
                <a:solidFill>
                  <a:srgbClr val="0000CC"/>
                </a:solidFill>
                <a:latin typeface="Times New Roman" panose="02020603050405020304" pitchFamily="18" charset="0"/>
              </a:rPr>
              <a:t>问题规模的函数</a:t>
            </a:r>
            <a:r>
              <a:rPr lang="zh-CN" altLang="en-US" sz="2600" dirty="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p:txBody>
          <a:bodyPr/>
          <a:lstStyle/>
          <a:p>
            <a:pPr marL="0" indent="0">
              <a:buNone/>
              <a:defRPr/>
            </a:pPr>
            <a:r>
              <a:rPr lang="zh-CN" altLang="en-US" sz="2400" dirty="0"/>
              <a:t>例如，</a:t>
            </a:r>
            <a:r>
              <a:rPr lang="zh-CN" altLang="en-US" sz="2400"/>
              <a:t>	</a:t>
            </a:r>
            <a:r>
              <a:rPr lang="zh-CN" altLang="en-US" sz="2400" smtClean="0"/>
              <a:t>         “</a:t>
            </a:r>
            <a:r>
              <a:rPr lang="zh-CN" altLang="en-US" sz="2400" dirty="0"/>
              <a:t>求</a:t>
            </a:r>
            <a:r>
              <a:rPr lang="en-US" altLang="zh-CN" sz="2400" dirty="0"/>
              <a:t>1</a:t>
            </a:r>
            <a:r>
              <a:rPr lang="zh-CN" altLang="en-US" sz="2400" dirty="0"/>
              <a:t>到</a:t>
            </a:r>
            <a:r>
              <a:rPr lang="en-US" altLang="zh-CN" sz="2400" dirty="0"/>
              <a:t>100</a:t>
            </a:r>
            <a:r>
              <a:rPr lang="zh-CN" altLang="en-US" sz="2400" dirty="0"/>
              <a:t>的所有素数之和”</a:t>
            </a:r>
          </a:p>
          <a:p>
            <a:pPr marL="0" indent="0">
              <a:buNone/>
              <a:defRPr/>
            </a:pPr>
            <a:r>
              <a:rPr lang="zh-CN" altLang="en-US" sz="2400" dirty="0"/>
              <a:t>				与</a:t>
            </a:r>
          </a:p>
          <a:p>
            <a:pPr marL="0" indent="0">
              <a:buNone/>
              <a:defRPr/>
            </a:pPr>
            <a:r>
              <a:rPr lang="en-US" altLang="zh-CN" sz="2400" dirty="0"/>
              <a:t>	</a:t>
            </a:r>
            <a:r>
              <a:rPr lang="en-US" altLang="zh-CN" sz="2400"/>
              <a:t>	</a:t>
            </a:r>
            <a:r>
              <a:rPr lang="en-US" altLang="zh-CN" sz="2400" smtClean="0"/>
              <a:t>         </a:t>
            </a:r>
            <a:r>
              <a:rPr lang="zh-CN" altLang="en-US" sz="2400" smtClean="0"/>
              <a:t>“</a:t>
            </a:r>
            <a:r>
              <a:rPr lang="zh-CN" altLang="en-US" sz="2400" dirty="0"/>
              <a:t>求</a:t>
            </a:r>
            <a:r>
              <a:rPr lang="en-US" altLang="zh-CN" sz="2400" dirty="0"/>
              <a:t>1</a:t>
            </a:r>
            <a:r>
              <a:rPr lang="zh-CN" altLang="en-US" sz="2400" dirty="0"/>
              <a:t>到</a:t>
            </a:r>
            <a:r>
              <a:rPr lang="en-US" altLang="zh-CN" sz="2400" dirty="0"/>
              <a:t>1000</a:t>
            </a:r>
            <a:r>
              <a:rPr lang="zh-CN" altLang="en-US" sz="2400" dirty="0"/>
              <a:t>的所有素数之和”</a:t>
            </a:r>
          </a:p>
          <a:p>
            <a:pPr marL="0" indent="0">
              <a:buNone/>
              <a:defRPr/>
            </a:pPr>
            <a:r>
              <a:rPr lang="zh-CN" altLang="en-US" sz="2400" dirty="0"/>
              <a:t>是</a:t>
            </a:r>
            <a:r>
              <a:rPr lang="zh-CN" altLang="en-US" sz="2400" dirty="0">
                <a:solidFill>
                  <a:srgbClr val="0000FF"/>
                </a:solidFill>
              </a:rPr>
              <a:t>同一类型的问题，但问题的规模不同</a:t>
            </a:r>
            <a:r>
              <a:rPr lang="zh-CN" altLang="en-US" sz="2400" dirty="0"/>
              <a:t>。</a:t>
            </a:r>
          </a:p>
          <a:p>
            <a:pPr>
              <a:defRPr/>
            </a:pPr>
            <a:r>
              <a:rPr lang="zh-CN" altLang="en-US" sz="2400" dirty="0"/>
              <a:t>设</a:t>
            </a:r>
            <a:r>
              <a:rPr lang="en-US" altLang="zh-CN" sz="2400" dirty="0"/>
              <a:t>n</a:t>
            </a:r>
            <a:r>
              <a:rPr lang="zh-CN" altLang="en-US" sz="2400" dirty="0"/>
              <a:t>表示问题的规模（或算法的输入量），则该类问题可抽象地表示为：</a:t>
            </a:r>
          </a:p>
          <a:p>
            <a:pPr marL="0" indent="0">
              <a:buNone/>
              <a:defRPr/>
            </a:pPr>
            <a:r>
              <a:rPr lang="en-US" altLang="zh-CN" sz="2400" dirty="0"/>
              <a:t>	</a:t>
            </a:r>
            <a:r>
              <a:rPr lang="en-US" altLang="zh-CN" sz="2400"/>
              <a:t>	</a:t>
            </a:r>
            <a:r>
              <a:rPr lang="en-US" altLang="zh-CN" sz="2400" smtClean="0"/>
              <a:t>          </a:t>
            </a:r>
            <a:r>
              <a:rPr lang="zh-CN" altLang="en-US" sz="2400" smtClean="0"/>
              <a:t>“</a:t>
            </a:r>
            <a:r>
              <a:rPr lang="zh-CN" altLang="en-US" sz="2400" dirty="0"/>
              <a:t>求</a:t>
            </a:r>
            <a:r>
              <a:rPr lang="en-US" altLang="zh-CN" sz="2400" dirty="0"/>
              <a:t>1</a:t>
            </a:r>
            <a:r>
              <a:rPr lang="zh-CN" altLang="en-US" sz="2400" dirty="0"/>
              <a:t>到</a:t>
            </a:r>
            <a:r>
              <a:rPr lang="en-US" altLang="zh-CN" sz="2400" dirty="0"/>
              <a:t>n</a:t>
            </a:r>
            <a:r>
              <a:rPr lang="zh-CN" altLang="en-US" sz="2400" dirty="0"/>
              <a:t>的所有素数之和”。</a:t>
            </a:r>
          </a:p>
          <a:p>
            <a:pPr>
              <a:defRPr/>
            </a:pPr>
            <a:r>
              <a:rPr lang="zh-CN" altLang="en-US" sz="2400" dirty="0"/>
              <a:t>解决同样类型的问题有多种</a:t>
            </a:r>
            <a:r>
              <a:rPr lang="zh-CN" altLang="en-US" sz="2400"/>
              <a:t>算法</a:t>
            </a:r>
            <a:r>
              <a:rPr lang="zh-CN" altLang="en-US" sz="2400" smtClean="0"/>
              <a:t>，需要</a:t>
            </a:r>
            <a:r>
              <a:rPr lang="zh-CN" altLang="en-US" sz="2400" dirty="0"/>
              <a:t>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0443" y="4609233"/>
            <a:ext cx="3178175"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4" y="4877522"/>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142" y="4894981"/>
            <a:ext cx="11525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3000377" y="5833195"/>
            <a:ext cx="11509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5753101" y="6049093"/>
            <a:ext cx="120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a:t>
            </a:r>
          </a:p>
        </p:txBody>
      </p:sp>
      <p:sp>
        <p:nvSpPr>
          <p:cNvPr id="128002"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dirty="0">
                <a:latin typeface="楷体_GB2312" pitchFamily="49" charset="-122"/>
              </a:rPr>
              <a:t>算法的消耗时间：</a:t>
            </a:r>
          </a:p>
          <a:p>
            <a:pPr eaLnBrk="1" hangingPunct="1">
              <a:buFont typeface="Wingdings" panose="05000000000000000000" pitchFamily="2" charset="2"/>
              <a:buNone/>
            </a:pPr>
            <a:r>
              <a:rPr lang="zh-CN" altLang="en-US" dirty="0">
                <a:latin typeface="楷体_GB2312" pitchFamily="49" charset="-122"/>
              </a:rPr>
              <a:t>    算法中每条语句执行时间之和</a:t>
            </a:r>
          </a:p>
          <a:p>
            <a:pPr eaLnBrk="1" hangingPunct="1">
              <a:buFont typeface="Wingdings" panose="05000000000000000000" pitchFamily="2" charset="2"/>
              <a:buNone/>
            </a:pPr>
            <a:endParaRPr lang="zh-CN" altLang="en-US" sz="2000" dirty="0">
              <a:latin typeface="楷体_GB2312" pitchFamily="49" charset="-122"/>
            </a:endParaRPr>
          </a:p>
          <a:p>
            <a:pPr eaLnBrk="1" hangingPunct="1">
              <a:buFont typeface="Wingdings" panose="05000000000000000000" pitchFamily="2" charset="2"/>
              <a:buNone/>
            </a:pPr>
            <a:r>
              <a:rPr lang="zh-CN" altLang="en-US" b="1" dirty="0">
                <a:solidFill>
                  <a:srgbClr val="0000CC"/>
                </a:solidFill>
                <a:latin typeface="楷体_GB2312" pitchFamily="49" charset="-122"/>
              </a:rPr>
              <a:t>时间复杂度：</a:t>
            </a:r>
          </a:p>
          <a:p>
            <a:pPr eaLnBrk="1" hangingPunct="1">
              <a:buFont typeface="Wingdings" panose="05000000000000000000" pitchFamily="2" charset="2"/>
              <a:buNone/>
            </a:pPr>
            <a:r>
              <a:rPr lang="zh-CN" altLang="en-US" dirty="0">
                <a:latin typeface="Times New Roman" panose="02020603050405020304" pitchFamily="18" charset="0"/>
              </a:rPr>
              <a:t>        算法中各语句的频度之和</a:t>
            </a:r>
            <a:r>
              <a:rPr lang="en-US" altLang="zh-CN" dirty="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rgbClr val="0000CC"/>
                </a:solidFill>
                <a:latin typeface="Times New Roman" panose="02020603050405020304" pitchFamily="18" charset="0"/>
              </a:rPr>
              <a:t>频度</a:t>
            </a:r>
            <a:r>
              <a:rPr lang="en-US" altLang="zh-CN" sz="2600" dirty="0">
                <a:latin typeface="楷体_GB2312" pitchFamily="49" charset="-122"/>
              </a:rPr>
              <a:t>(</a:t>
            </a:r>
            <a:r>
              <a:rPr lang="en-US" altLang="zh-CN" sz="2600" dirty="0">
                <a:latin typeface="Times New Roman" panose="02020603050405020304" pitchFamily="18" charset="0"/>
              </a:rPr>
              <a:t>Frequency Count</a:t>
            </a:r>
            <a:r>
              <a:rPr lang="en-US" altLang="zh-CN" sz="2600" dirty="0">
                <a:latin typeface="楷体_GB2312" pitchFamily="49" charset="-122"/>
              </a:rPr>
              <a:t>)</a:t>
            </a:r>
            <a:r>
              <a:rPr lang="en-US" altLang="zh-CN" dirty="0">
                <a:latin typeface="Times New Roman" panose="02020603050405020304" pitchFamily="18" charset="0"/>
              </a:rPr>
              <a:t>—</a:t>
            </a:r>
            <a:r>
              <a:rPr lang="zh-CN" altLang="en-US" dirty="0">
                <a:latin typeface="Times New Roman" panose="02020603050405020304" pitchFamily="18" charset="0"/>
              </a:rPr>
              <a:t>语句的执行次数</a:t>
            </a:r>
          </a:p>
          <a:p>
            <a:pPr eaLnBrk="1" hangingPunct="1">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sz="3200" dirty="0">
                <a:solidFill>
                  <a:srgbClr val="0000CC"/>
                </a:solidFill>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dirty="0">
                <a:latin typeface="Times New Roman" panose="02020603050405020304" pitchFamily="18" charset="0"/>
              </a:rPr>
              <a:t>         比</a:t>
            </a:r>
            <a:r>
              <a:rPr kumimoji="1" lang="zh-CN" altLang="en-US" sz="2600" dirty="0">
                <a:latin typeface="Times New Roman" panose="02020603050405020304" pitchFamily="18" charset="0"/>
              </a:rPr>
              <a:t>如：矩阵的阶数、图的顶点个数等。</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55452" y="-90783"/>
            <a:ext cx="6261228" cy="1287535"/>
          </a:xfrm>
          <a:prstGeom prst="rect">
            <a:avLst/>
          </a:prstGeom>
        </p:spPr>
      </p:pic>
      <p:sp>
        <p:nvSpPr>
          <p:cNvPr id="7" name="Rectangle 2"/>
          <p:cNvSpPr>
            <a:spLocks noGrp="1" noChangeArrowheads="1"/>
          </p:cNvSpPr>
          <p:nvPr>
            <p:ph type="title"/>
          </p:nvPr>
        </p:nvSpPr>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sp>
        <p:nvSpPr>
          <p:cNvPr id="129026" name="Rectangle 3"/>
          <p:cNvSpPr>
            <a:spLocks noGrp="1" noChangeArrowheads="1"/>
          </p:cNvSpPr>
          <p:nvPr>
            <p:ph idx="1"/>
          </p:nvPr>
        </p:nvSpPr>
        <p:spPr>
          <a:xfrm>
            <a:off x="838200" y="1188143"/>
            <a:ext cx="10515600" cy="5193185"/>
          </a:xfrm>
        </p:spPr>
        <p:txBody>
          <a:bodyPr>
            <a:normAutofit/>
          </a:bodyPr>
          <a:lstStyle/>
          <a:p>
            <a:pPr>
              <a:lnSpc>
                <a:spcPct val="105000"/>
              </a:lnSpc>
              <a:spcBef>
                <a:spcPct val="15000"/>
              </a:spcBef>
              <a:buSzPct val="50000"/>
              <a:buFont typeface="Wingdings" panose="05000000000000000000" pitchFamily="2" charset="2"/>
              <a:buChar char="n"/>
            </a:pPr>
            <a:r>
              <a:rPr lang="zh-CN" altLang="en-US" sz="2600" dirty="0">
                <a:latin typeface="Times New Roman" panose="02020603050405020304" pitchFamily="18" charset="0"/>
                <a:ea typeface="仿宋_GB2312" pitchFamily="49" charset="-122"/>
              </a:rPr>
              <a:t>当</a:t>
            </a:r>
            <a:r>
              <a:rPr lang="zh-CN" altLang="en-US" sz="2600" dirty="0">
                <a:latin typeface="Times New Roman" panose="02020603050405020304" pitchFamily="18" charset="0"/>
                <a:cs typeface="Times New Roman" panose="02020603050405020304" pitchFamily="18" charset="0"/>
              </a:rPr>
              <a:t>问题的规模</a:t>
            </a:r>
            <a:r>
              <a:rPr lang="en-US" altLang="zh-CN" sz="2600" dirty="0">
                <a:latin typeface="Times New Roman" panose="02020603050405020304" pitchFamily="18" charset="0"/>
                <a:ea typeface="仿宋_GB2312" pitchFamily="49" charset="-122"/>
              </a:rPr>
              <a:t>n</a:t>
            </a:r>
            <a:r>
              <a:rPr lang="zh-CN" altLang="en-US" sz="2600" dirty="0">
                <a:latin typeface="Times New Roman" panose="02020603050405020304" pitchFamily="18" charset="0"/>
                <a:ea typeface="仿宋_GB2312" pitchFamily="49" charset="-122"/>
              </a:rPr>
              <a:t>趋于无穷大时，</a:t>
            </a:r>
            <a:r>
              <a:rPr lang="zh-CN" altLang="en-US" sz="2600" dirty="0" smtClean="0">
                <a:latin typeface="Times New Roman" panose="02020603050405020304" pitchFamily="18" charset="0"/>
                <a:ea typeface="仿宋_GB2312" pitchFamily="49" charset="-122"/>
              </a:rPr>
              <a:t>把时间复杂度</a:t>
            </a:r>
            <a:r>
              <a:rPr lang="en-US" altLang="zh-CN" sz="2600" dirty="0" smtClean="0">
                <a:latin typeface="Times New Roman" panose="02020603050405020304" pitchFamily="18" charset="0"/>
                <a:ea typeface="仿宋_GB2312" pitchFamily="49" charset="-122"/>
              </a:rPr>
              <a:t>T(n</a:t>
            </a:r>
            <a:r>
              <a:rPr lang="en-US" altLang="zh-CN" sz="2600" dirty="0">
                <a:latin typeface="Times New Roman" panose="02020603050405020304" pitchFamily="18" charset="0"/>
                <a:ea typeface="仿宋_GB2312" pitchFamily="49" charset="-122"/>
              </a:rPr>
              <a:t>)</a:t>
            </a:r>
            <a:r>
              <a:rPr lang="zh-CN" altLang="en-US" sz="2600" dirty="0">
                <a:latin typeface="Times New Roman" panose="02020603050405020304" pitchFamily="18" charset="0"/>
                <a:ea typeface="仿宋_GB2312" pitchFamily="49" charset="-122"/>
              </a:rPr>
              <a:t>的数量级（阶）称为算法的渐进时间复杂</a:t>
            </a:r>
            <a:r>
              <a:rPr lang="zh-CN" altLang="en-US" sz="2600" dirty="0" smtClean="0">
                <a:latin typeface="Times New Roman" panose="02020603050405020304" pitchFamily="18" charset="0"/>
                <a:ea typeface="仿宋_GB2312" pitchFamily="49" charset="-122"/>
              </a:rPr>
              <a:t>度，其中</a:t>
            </a:r>
            <a:r>
              <a:rPr lang="en-US" altLang="zh-CN" sz="2600" dirty="0" smtClean="0">
                <a:latin typeface="Times New Roman" panose="02020603050405020304" pitchFamily="18" charset="0"/>
                <a:ea typeface="仿宋_GB2312" pitchFamily="49" charset="-122"/>
              </a:rPr>
              <a:t>f(n)</a:t>
            </a:r>
            <a:r>
              <a:rPr lang="zh-CN" altLang="en-US" sz="2600" dirty="0">
                <a:latin typeface="Times New Roman" panose="02020603050405020304" pitchFamily="18" charset="0"/>
                <a:ea typeface="仿宋_GB2312" pitchFamily="49" charset="-122"/>
              </a:rPr>
              <a:t>为</a:t>
            </a:r>
            <a:r>
              <a:rPr lang="zh-CN" altLang="en-US" sz="2600" dirty="0" smtClean="0">
                <a:latin typeface="Times New Roman" panose="02020603050405020304" pitchFamily="18" charset="0"/>
                <a:ea typeface="仿宋_GB2312" pitchFamily="49" charset="-122"/>
              </a:rPr>
              <a:t>每条语句执行次数的累加和。</a:t>
            </a:r>
            <a:r>
              <a:rPr lang="zh-CN" altLang="en-US" sz="2600" dirty="0">
                <a:latin typeface="Times New Roman" panose="02020603050405020304" pitchFamily="18" charset="0"/>
                <a:cs typeface="Times New Roman" panose="02020603050405020304" pitchFamily="18" charset="0"/>
              </a:rPr>
              <a:t>记</a:t>
            </a:r>
            <a:r>
              <a:rPr lang="zh-CN" altLang="en-US" sz="2600" dirty="0" smtClean="0">
                <a:latin typeface="Times New Roman" panose="02020603050405020304" pitchFamily="18" charset="0"/>
                <a:cs typeface="Times New Roman" panose="02020603050405020304" pitchFamily="18" charset="0"/>
              </a:rPr>
              <a:t>为</a:t>
            </a:r>
            <a:endParaRPr lang="en-US" altLang="zh-CN" sz="2600" dirty="0" smtClean="0">
              <a:latin typeface="Times New Roman" panose="02020603050405020304" pitchFamily="18" charset="0"/>
              <a:cs typeface="Times New Roman" panose="02020603050405020304" pitchFamily="18" charset="0"/>
            </a:endParaRPr>
          </a:p>
          <a:p>
            <a:pPr>
              <a:lnSpc>
                <a:spcPct val="200000"/>
              </a:lnSpc>
              <a:spcBef>
                <a:spcPct val="15000"/>
              </a:spcBef>
              <a:buClr>
                <a:srgbClr val="800080"/>
              </a:buClr>
              <a:buSzPct val="50000"/>
              <a:buFont typeface="Wingdings" panose="05000000000000000000" pitchFamily="2" charset="2"/>
              <a:buNone/>
            </a:pPr>
            <a:r>
              <a:rPr lang="zh-CN" altLang="en-US" sz="2600" dirty="0" smtClean="0">
                <a:solidFill>
                  <a:srgbClr val="0000CC"/>
                </a:solidFill>
                <a:latin typeface="Times New Roman" panose="02020603050405020304" pitchFamily="18" charset="0"/>
                <a:cs typeface="Times New Roman" panose="02020603050405020304" pitchFamily="18" charset="0"/>
              </a:rPr>
              <a:t>                          </a:t>
            </a:r>
            <a:r>
              <a:rPr lang="en-US" altLang="zh-CN" sz="2600" dirty="0" smtClean="0">
                <a:solidFill>
                  <a:srgbClr val="0000CC"/>
                </a:solidFill>
                <a:latin typeface="Times New Roman" panose="02020603050405020304" pitchFamily="18" charset="0"/>
                <a:cs typeface="Times New Roman" panose="02020603050405020304" pitchFamily="18" charset="0"/>
              </a:rPr>
              <a:t>T(n</a:t>
            </a:r>
            <a:r>
              <a:rPr lang="en-US" altLang="zh-CN" sz="2600" dirty="0">
                <a:solidFill>
                  <a:srgbClr val="0000CC"/>
                </a:solidFill>
                <a:latin typeface="Times New Roman" panose="02020603050405020304" pitchFamily="18" charset="0"/>
                <a:cs typeface="Times New Roman" panose="02020603050405020304" pitchFamily="18" charset="0"/>
              </a:rPr>
              <a:t>)=O(f(n)) </a:t>
            </a:r>
            <a:r>
              <a:rPr lang="en-US" altLang="zh-CN" sz="2600" dirty="0" smtClean="0">
                <a:solidFill>
                  <a:srgbClr val="0000CC"/>
                </a:solidFill>
                <a:latin typeface="Times New Roman" panose="02020603050405020304" pitchFamily="18" charset="0"/>
                <a:cs typeface="Times New Roman" panose="02020603050405020304" pitchFamily="18" charset="0"/>
              </a:rPr>
              <a:t>,  </a:t>
            </a:r>
            <a:r>
              <a:rPr lang="zh-CN" altLang="en-US" sz="2600" dirty="0" smtClean="0">
                <a:latin typeface="Times New Roman" panose="02020603050405020304" pitchFamily="18" charset="0"/>
                <a:cs typeface="Times New Roman" panose="02020603050405020304" pitchFamily="18" charset="0"/>
              </a:rPr>
              <a:t>示例：</a:t>
            </a:r>
            <a:r>
              <a:rPr lang="en-US" altLang="zh-CN" sz="2600" dirty="0">
                <a:latin typeface="Times New Roman" panose="02020603050405020304" pitchFamily="18" charset="0"/>
                <a:cs typeface="Times New Roman" panose="02020603050405020304" pitchFamily="18" charset="0"/>
              </a:rPr>
              <a:t>T(n)=</a:t>
            </a:r>
            <a:r>
              <a:rPr lang="en-US" altLang="zh-CN" sz="2600" dirty="0" smtClean="0">
                <a:latin typeface="Times New Roman" panose="02020603050405020304" pitchFamily="18" charset="0"/>
                <a:cs typeface="Times New Roman" panose="02020603050405020304" pitchFamily="18" charset="0"/>
              </a:rPr>
              <a:t>O(2n</a:t>
            </a:r>
            <a:r>
              <a:rPr lang="en-US" altLang="zh-CN" sz="2600" baseline="30000" dirty="0" smtClean="0">
                <a:latin typeface="Times New Roman" panose="02020603050405020304" pitchFamily="18" charset="0"/>
                <a:cs typeface="Times New Roman" panose="02020603050405020304" pitchFamily="18" charset="0"/>
              </a:rPr>
              <a:t>2</a:t>
            </a:r>
            <a:r>
              <a:rPr lang="en-US" altLang="zh-CN" sz="2600" dirty="0" smtClean="0">
                <a:latin typeface="Times New Roman" panose="02020603050405020304" pitchFamily="18" charset="0"/>
                <a:cs typeface="Times New Roman" panose="02020603050405020304" pitchFamily="18" charset="0"/>
              </a:rPr>
              <a:t>+2n+3)=O(n</a:t>
            </a:r>
            <a:r>
              <a:rPr lang="en-US" altLang="zh-CN" sz="2600" baseline="30000" dirty="0" smtClean="0">
                <a:latin typeface="Times New Roman" panose="02020603050405020304" pitchFamily="18" charset="0"/>
                <a:cs typeface="Times New Roman" panose="02020603050405020304" pitchFamily="18" charset="0"/>
              </a:rPr>
              <a:t>2</a:t>
            </a:r>
            <a:r>
              <a:rPr lang="en-US" altLang="zh-CN" sz="2600" dirty="0" smtClean="0">
                <a:latin typeface="Times New Roman" panose="02020603050405020304" pitchFamily="18" charset="0"/>
                <a:cs typeface="Times New Roman" panose="02020603050405020304" pitchFamily="18" charset="0"/>
              </a:rPr>
              <a:t>)</a:t>
            </a:r>
          </a:p>
          <a:p>
            <a:pPr>
              <a:lnSpc>
                <a:spcPct val="105000"/>
              </a:lnSpc>
              <a:spcBef>
                <a:spcPct val="30000"/>
              </a:spcBef>
              <a:buSzPct val="50000"/>
              <a:buFont typeface="Wingdings" panose="05000000000000000000" pitchFamily="2" charset="2"/>
              <a:buChar char="n"/>
            </a:pPr>
            <a:r>
              <a:rPr lang="zh-CN" altLang="en-US" sz="2600" dirty="0" smtClean="0">
                <a:latin typeface="Times New Roman" panose="02020603050405020304" pitchFamily="18" charset="0"/>
                <a:cs typeface="Times New Roman" panose="02020603050405020304" pitchFamily="18" charset="0"/>
              </a:rPr>
              <a:t>这里</a:t>
            </a:r>
            <a:r>
              <a:rPr lang="zh-CN" altLang="en-US" sz="2600" dirty="0">
                <a:solidFill>
                  <a:srgbClr val="0000FF"/>
                </a:solidFill>
                <a:latin typeface="Times New Roman" panose="02020603050405020304" pitchFamily="18" charset="0"/>
                <a:cs typeface="Times New Roman" panose="02020603050405020304" pitchFamily="18" charset="0"/>
              </a:rPr>
              <a:t>“</a:t>
            </a:r>
            <a:r>
              <a:rPr lang="en-US" altLang="zh-CN" sz="2600" dirty="0" smtClean="0">
                <a:solidFill>
                  <a:srgbClr val="0000FF"/>
                </a:solidFill>
                <a:latin typeface="Times New Roman" panose="02020603050405020304" pitchFamily="18" charset="0"/>
                <a:cs typeface="Times New Roman" panose="02020603050405020304" pitchFamily="18" charset="0"/>
              </a:rPr>
              <a:t>O</a:t>
            </a:r>
            <a:r>
              <a:rPr lang="zh-CN" altLang="en-US" sz="2600" dirty="0" smtClean="0">
                <a:solidFill>
                  <a:srgbClr val="0000FF"/>
                </a:solidFill>
                <a:latin typeface="Times New Roman" panose="02020603050405020304" pitchFamily="18" charset="0"/>
                <a:cs typeface="Times New Roman" panose="02020603050405020304" pitchFamily="18" charset="0"/>
              </a:rPr>
              <a:t>”</a:t>
            </a:r>
            <a:r>
              <a:rPr lang="zh-CN" altLang="en-US" sz="2600" dirty="0" smtClean="0">
                <a:latin typeface="Times New Roman" panose="02020603050405020304" pitchFamily="18" charset="0"/>
                <a:cs typeface="Times New Roman" panose="02020603050405020304" pitchFamily="18" charset="0"/>
              </a:rPr>
              <a:t>是</a:t>
            </a:r>
            <a:r>
              <a:rPr lang="zh-CN" altLang="en-US" sz="2600" dirty="0">
                <a:latin typeface="Times New Roman" panose="02020603050405020304" pitchFamily="18" charset="0"/>
                <a:cs typeface="Times New Roman" panose="02020603050405020304" pitchFamily="18" charset="0"/>
              </a:rPr>
              <a:t>一种近似表示法，其含义是：在</a:t>
            </a:r>
            <a:r>
              <a:rPr lang="en-US" altLang="zh-CN" sz="2600"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较大时，该算法的运行时间和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成正比，或者说，</a:t>
            </a:r>
            <a:r>
              <a:rPr lang="en-US" altLang="zh-CN" sz="2600" dirty="0">
                <a:latin typeface="Times New Roman" panose="02020603050405020304" pitchFamily="18" charset="0"/>
                <a:cs typeface="Times New Roman" panose="02020603050405020304" pitchFamily="18" charset="0"/>
              </a:rPr>
              <a:t>T(n)</a:t>
            </a:r>
            <a:r>
              <a:rPr lang="zh-CN" altLang="en-US" sz="2600" dirty="0">
                <a:latin typeface="Times New Roman" panose="02020603050405020304" pitchFamily="18" charset="0"/>
                <a:cs typeface="Times New Roman" panose="02020603050405020304" pitchFamily="18" charset="0"/>
              </a:rPr>
              <a:t>的数量级和</a:t>
            </a:r>
            <a:r>
              <a:rPr lang="en-US" altLang="zh-CN" sz="2600" dirty="0">
                <a:latin typeface="Times New Roman" panose="02020603050405020304" pitchFamily="18" charset="0"/>
                <a:cs typeface="Times New Roman" panose="02020603050405020304" pitchFamily="18" charset="0"/>
              </a:rPr>
              <a:t>f(n)</a:t>
            </a:r>
            <a:r>
              <a:rPr lang="zh-CN" altLang="en-US" sz="2600" dirty="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SzPct val="50000"/>
              <a:buFont typeface="Wingdings" panose="05000000000000000000" pitchFamily="2" charset="2"/>
              <a:buChar char="n"/>
            </a:pPr>
            <a:r>
              <a:rPr lang="zh-CN" altLang="zh-CN" sz="2600" dirty="0">
                <a:latin typeface="Times New Roman" panose="02020603050405020304" pitchFamily="18" charset="0"/>
                <a:cs typeface="Times New Roman" panose="02020603050405020304" pitchFamily="18" charset="0"/>
              </a:rPr>
              <a:t>实际中，将</a:t>
            </a:r>
            <a:r>
              <a:rPr lang="zh-CN" altLang="zh-CN" sz="2600" dirty="0">
                <a:solidFill>
                  <a:srgbClr val="0000CC"/>
                </a:solidFill>
                <a:latin typeface="Times New Roman" panose="02020603050405020304" pitchFamily="18" charset="0"/>
                <a:cs typeface="Times New Roman" panose="02020603050405020304" pitchFamily="18" charset="0"/>
              </a:rPr>
              <a:t>渐近时间复杂度</a:t>
            </a:r>
            <a:r>
              <a:rPr lang="en-US" altLang="zh-CN" sz="2400" dirty="0">
                <a:latin typeface="Times New Roman" panose="02020603050405020304" pitchFamily="18" charset="0"/>
                <a:cs typeface="Times New Roman" panose="02020603050405020304" pitchFamily="18" charset="0"/>
              </a:rPr>
              <a:t>(asymptotic time complexity)</a:t>
            </a:r>
            <a:r>
              <a:rPr lang="zh-CN" altLang="zh-CN" sz="2600" dirty="0">
                <a:solidFill>
                  <a:srgbClr val="0000CC"/>
                </a:solidFill>
                <a:latin typeface="Times New Roman" panose="02020603050405020304" pitchFamily="18" charset="0"/>
                <a:cs typeface="Times New Roman" panose="02020603050405020304" pitchFamily="18" charset="0"/>
              </a:rPr>
              <a:t>简称为时间复杂度</a:t>
            </a:r>
            <a:r>
              <a:rPr lang="zh-CN" altLang="zh-CN" sz="2600" dirty="0">
                <a:latin typeface="Times New Roman" panose="02020603050405020304" pitchFamily="18" charset="0"/>
                <a:cs typeface="Times New Roman" panose="02020603050405020304" pitchFamily="18" charset="0"/>
              </a:rPr>
              <a:t>，用以描述算法的时间特性。</a:t>
            </a:r>
            <a:endParaRPr lang="zh-CN" altLang="en-US" sz="2600" dirty="0">
              <a:latin typeface="Times New Roman" panose="02020603050405020304" pitchFamily="18" charset="0"/>
              <a:cs typeface="Times New Roman" panose="02020603050405020304" pitchFamily="18" charset="0"/>
            </a:endParaRPr>
          </a:p>
        </p:txBody>
      </p:sp>
      <p:grpSp>
        <p:nvGrpSpPr>
          <p:cNvPr id="129031" name="Group 11"/>
          <p:cNvGrpSpPr>
            <a:grpSpLocks/>
          </p:cNvGrpSpPr>
          <p:nvPr/>
        </p:nvGrpSpPr>
        <p:grpSpPr bwMode="auto">
          <a:xfrm>
            <a:off x="4151536" y="4218097"/>
            <a:ext cx="4176712" cy="884239"/>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156" name="公式" r:id="rId4" imgW="1040948" imgH="418918" progId="Equation.3">
                    <p:embed/>
                  </p:oleObj>
                </mc:Choice>
                <mc:Fallback>
                  <p:oleObj name="公式" r:id="rId4" imgW="1040948" imgH="418918"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5"/>
              <a:ext cx="9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
        <p:nvSpPr>
          <p:cNvPr id="2" name="椭圆形标注 1"/>
          <p:cNvSpPr/>
          <p:nvPr/>
        </p:nvSpPr>
        <p:spPr>
          <a:xfrm>
            <a:off x="5303912" y="3806192"/>
            <a:ext cx="2088232" cy="550018"/>
          </a:xfrm>
          <a:prstGeom prst="wedgeEllipseCallout">
            <a:avLst>
              <a:gd name="adj1" fmla="val -48983"/>
              <a:gd name="adj2" fmla="val 42313"/>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zh-CN" altLang="en-US" sz="1600" dirty="0"/>
              <a:t>基本操作执行次数的函数</a:t>
            </a:r>
          </a:p>
        </p:txBody>
      </p:sp>
      <p:sp>
        <p:nvSpPr>
          <p:cNvPr id="8" name="椭圆形标注 7"/>
          <p:cNvSpPr/>
          <p:nvPr/>
        </p:nvSpPr>
        <p:spPr>
          <a:xfrm>
            <a:off x="5303912" y="4895206"/>
            <a:ext cx="2088232" cy="550018"/>
          </a:xfrm>
          <a:prstGeom prst="wedgeEllipseCallout">
            <a:avLst>
              <a:gd name="adj1" fmla="val -47419"/>
              <a:gd name="adj2" fmla="val -46749"/>
            </a:avLst>
          </a:prstGeom>
          <a:ln>
            <a:solidFill>
              <a:schemeClr val="dk1"/>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r>
              <a:rPr lang="en-AU" altLang="zh-CN" sz="1600" dirty="0"/>
              <a:t>T(n)</a:t>
            </a:r>
            <a:r>
              <a:rPr lang="zh-CN" altLang="en-US" sz="1600" dirty="0"/>
              <a:t>的同数量级函数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时间复杂度的</a:t>
            </a:r>
            <a:r>
              <a:rPr lang="zh-CN" altLang="en-US" dirty="0" smtClean="0"/>
              <a:t>估算</a:t>
            </a:r>
            <a:endParaRPr lang="zh-CN" altLang="en-US" dirty="0"/>
          </a:p>
        </p:txBody>
      </p:sp>
      <p:sp>
        <p:nvSpPr>
          <p:cNvPr id="273411" name="Rectangle 3"/>
          <p:cNvSpPr>
            <a:spLocks noGrp="1" noChangeArrowheads="1"/>
          </p:cNvSpPr>
          <p:nvPr>
            <p:ph idx="1"/>
          </p:nvPr>
        </p:nvSpPr>
        <p:spPr>
          <a:xfrm>
            <a:off x="838200" y="983778"/>
            <a:ext cx="10515600" cy="5469558"/>
          </a:xfrm>
        </p:spPr>
        <p:txBody>
          <a:bodyPr>
            <a:normAutofit lnSpcReduction="10000"/>
          </a:bodyPr>
          <a:lstStyle/>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endParaRPr lang="en-US" altLang="zh-CN" sz="2600" dirty="0" smtClean="0">
              <a:solidFill>
                <a:srgbClr val="336699"/>
              </a:solidFill>
              <a:latin typeface="Times New Roman" panose="02020603050405020304" pitchFamily="18" charset="0"/>
            </a:endParaRPr>
          </a:p>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a:buNone/>
            </a:pPr>
            <a:r>
              <a:rPr lang="zh-CN" altLang="en-US" sz="2600" dirty="0">
                <a:latin typeface="Times New Roman" panose="02020603050405020304" pitchFamily="18" charset="0"/>
              </a:rPr>
              <a:t>        该语句执行</a:t>
            </a:r>
            <a:r>
              <a:rPr lang="zh-CN" altLang="en-US" sz="2600">
                <a:latin typeface="Times New Roman" panose="02020603050405020304" pitchFamily="18" charset="0"/>
              </a:rPr>
              <a:t>一</a:t>
            </a:r>
            <a:r>
              <a:rPr lang="zh-CN" altLang="en-US" sz="2600" smtClean="0">
                <a:latin typeface="Times New Roman" panose="02020603050405020304" pitchFamily="18" charset="0"/>
              </a:rPr>
              <a:t>次</a:t>
            </a:r>
            <a:r>
              <a:rPr lang="en-US" altLang="zh-CN" sz="2600">
                <a:latin typeface="Times New Roman" panose="02020603050405020304" pitchFamily="18" charset="0"/>
                <a:ea typeface="仿宋_GB2312" pitchFamily="49" charset="-122"/>
              </a:rPr>
              <a:t>f(n</a:t>
            </a:r>
            <a:r>
              <a:rPr lang="en-US" altLang="zh-CN" sz="2600" smtClean="0">
                <a:latin typeface="Times New Roman" panose="02020603050405020304" pitchFamily="18" charset="0"/>
                <a:ea typeface="仿宋_GB2312" pitchFamily="49" charset="-122"/>
              </a:rPr>
              <a:t>)=</a:t>
            </a:r>
            <a:r>
              <a:rPr lang="en-US" altLang="zh-CN" sz="2600" smtClean="0">
                <a:latin typeface="Times New Roman" panose="02020603050405020304" pitchFamily="18" charset="0"/>
              </a:rPr>
              <a:t>1 </a:t>
            </a:r>
            <a:r>
              <a:rPr lang="zh-CN" altLang="en-US" sz="2600" smtClean="0">
                <a:latin typeface="Times New Roman" panose="02020603050405020304" pitchFamily="18" charset="0"/>
              </a:rPr>
              <a:t>，</a:t>
            </a:r>
            <a:r>
              <a:rPr lang="en-US" altLang="zh-CN" sz="2600" dirty="0">
                <a:solidFill>
                  <a:srgbClr val="FF0000"/>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a:t>
            </a:r>
            <a:r>
              <a:rPr lang="en-US" altLang="zh-CN" sz="2600" dirty="0">
                <a:solidFill>
                  <a:srgbClr val="FF0000"/>
                </a:solidFill>
                <a:latin typeface="Times New Roman" panose="02020603050405020304" pitchFamily="18" charset="0"/>
              </a:rPr>
              <a:t>i&lt;=</a:t>
            </a:r>
            <a:r>
              <a:rPr lang="en-US" altLang="zh-CN" sz="2600" dirty="0" err="1">
                <a:solidFill>
                  <a:srgbClr val="FF0000"/>
                </a:solidFill>
                <a:latin typeface="Times New Roman" panose="02020603050405020304" pitchFamily="18" charset="0"/>
              </a:rPr>
              <a:t>n</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a:t>
            </a:r>
            <a:r>
              <a:rPr lang="zh-CN" altLang="en-US" sz="2600">
                <a:latin typeface="Times New Roman" panose="02020603050405020304" pitchFamily="18" charset="0"/>
              </a:rPr>
              <a:t>执行</a:t>
            </a:r>
            <a:r>
              <a:rPr lang="zh-CN" altLang="en-US" sz="2600" smtClean="0">
                <a:latin typeface="Times New Roman" panose="02020603050405020304" pitchFamily="18" charset="0"/>
              </a:rPr>
              <a:t>次数</a:t>
            </a:r>
            <a:r>
              <a:rPr lang="en-US" altLang="zh-CN" sz="2600" smtClean="0">
                <a:latin typeface="Times New Roman" panose="02020603050405020304" pitchFamily="18" charset="0"/>
                <a:ea typeface="仿宋_GB2312" pitchFamily="49" charset="-122"/>
              </a:rPr>
              <a:t>f(n)=</a:t>
            </a:r>
            <a:r>
              <a:rPr lang="en-US" altLang="zh-CN" sz="2600" smtClean="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FF0000"/>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&lt;=n</a:t>
            </a:r>
            <a:r>
              <a:rPr lang="en-US" altLang="zh-CN" sz="2400" dirty="0">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1774829" y="146051"/>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endParaRPr lang="zh-CN" altLang="en-US" sz="3200"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0052" name="Rectangle 3"/>
          <p:cNvSpPr>
            <a:spLocks noChangeArrowheads="1"/>
          </p:cNvSpPr>
          <p:nvPr/>
        </p:nvSpPr>
        <p:spPr bwMode="auto">
          <a:xfrm>
            <a:off x="984517" y="914289"/>
            <a:ext cx="5903571"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indent="0" eaLnBrk="1" hangingPunct="1">
              <a:spcBef>
                <a:spcPct val="5000"/>
              </a:spcBef>
              <a:buClr>
                <a:srgbClr val="0099CC"/>
              </a:buClr>
              <a:buNone/>
            </a:pPr>
            <a:r>
              <a:rPr kumimoji="0" lang="zh-CN" altLang="en-US" sz="2600" dirty="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2788" y="5517357"/>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7428656" y="20263"/>
            <a:ext cx="4716016" cy="4221088"/>
          </a:xfrm>
          <a:prstGeom prst="rect">
            <a:avLst/>
          </a:prstGeom>
          <a:solidFill>
            <a:schemeClr val="bg1">
              <a:lumMod val="95000"/>
            </a:schemeClr>
          </a:solidFill>
          <a:ln>
            <a:noFill/>
          </a:ln>
          <a:effectLst/>
          <a:extLst/>
        </p:spPr>
        <p:txBody>
          <a:bodyPr vert="horz" wrap="square" lIns="91440" tIns="45720" rIns="91440" bIns="45720" numCol="1" rtlCol="0" anchor="b" anchorCtr="0" compatLnSpc="1">
            <a:prstTxWarp prst="textNoShape">
              <a:avLst/>
            </a:prstTxWarp>
          </a:bodyPr>
          <a:lstStyle/>
          <a:p>
            <a:pPr eaLnBrk="1" hangingPunct="1"/>
            <a:r>
              <a:rPr lang="en-US" altLang="zh-CN" sz="3200" dirty="0">
                <a:latin typeface="+mn-lt"/>
              </a:rPr>
              <a:t>                    </a:t>
            </a:r>
            <a:r>
              <a:rPr lang="zh-CN" altLang="en-US" sz="1600" dirty="0">
                <a:latin typeface="+mn-lt"/>
              </a:rPr>
              <a:t>循环次数</a:t>
            </a:r>
            <a:r>
              <a:rPr lang="en-US" altLang="zh-CN" sz="1600" dirty="0" smtClean="0">
                <a:latin typeface="+mn-lt"/>
              </a:rPr>
              <a:t>x</a:t>
            </a:r>
            <a:r>
              <a:rPr lang="zh-CN" altLang="en-US" sz="1600" dirty="0">
                <a:latin typeface="+mn-lt"/>
              </a:rPr>
              <a:t> </a:t>
            </a:r>
            <a:r>
              <a:rPr lang="en-US" altLang="zh-CN" sz="1600" dirty="0" smtClean="0">
                <a:latin typeface="+mn-lt"/>
              </a:rPr>
              <a:t>(f(n))</a:t>
            </a:r>
            <a:r>
              <a:rPr lang="en-US" altLang="zh-CN" sz="3200" dirty="0" smtClean="0">
                <a:latin typeface="+mn-lt"/>
              </a:rPr>
              <a:t>  </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            </a:t>
            </a:r>
            <a:r>
              <a:rPr lang="en-US" altLang="zh-CN" sz="3200" dirty="0" smtClean="0">
                <a:latin typeface="+mn-lt"/>
              </a:rPr>
              <a:t>    0</a:t>
            </a:r>
            <a:endParaRPr lang="en-US" altLang="zh-CN" sz="3200" baseline="300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=2            </a:t>
            </a:r>
            <a:r>
              <a:rPr lang="en-US" altLang="zh-CN" sz="3200" dirty="0" smtClean="0">
                <a:latin typeface="+mn-lt"/>
              </a:rPr>
              <a:t>    1</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=4            </a:t>
            </a:r>
            <a:r>
              <a:rPr lang="en-US" altLang="zh-CN" sz="3200" dirty="0" smtClean="0">
                <a:latin typeface="+mn-lt"/>
              </a:rPr>
              <a:t>    2</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=8            </a:t>
            </a:r>
            <a:r>
              <a:rPr lang="en-US" altLang="zh-CN" sz="3200" dirty="0" smtClean="0">
                <a:latin typeface="+mn-lt"/>
              </a:rPr>
              <a:t>    3</a:t>
            </a:r>
            <a:endParaRPr lang="en-US" altLang="zh-CN" sz="3200" dirty="0">
              <a:latin typeface="+mn-lt"/>
            </a:endParaRPr>
          </a:p>
          <a:p>
            <a:pPr eaLnBrk="1" hangingPunct="1"/>
            <a:r>
              <a:rPr lang="en-US" altLang="zh-CN" sz="3200" dirty="0">
                <a:latin typeface="+mn-lt"/>
              </a:rPr>
              <a:t>     </a:t>
            </a:r>
            <a:r>
              <a:rPr lang="en-US" altLang="zh-CN" sz="3200" dirty="0" err="1">
                <a:latin typeface="+mn-lt"/>
              </a:rPr>
              <a:t>i</a:t>
            </a:r>
            <a:r>
              <a:rPr lang="en-US" altLang="zh-CN" sz="3200" dirty="0">
                <a:latin typeface="+mn-lt"/>
              </a:rPr>
              <a:t>=16          </a:t>
            </a:r>
            <a:r>
              <a:rPr lang="en-US" altLang="zh-CN" sz="3200" dirty="0" smtClean="0">
                <a:latin typeface="+mn-lt"/>
              </a:rPr>
              <a:t>    </a:t>
            </a:r>
            <a:r>
              <a:rPr lang="en-US" altLang="zh-CN" sz="3200" dirty="0"/>
              <a:t>4</a:t>
            </a:r>
            <a:endParaRPr lang="en-US" altLang="zh-CN" sz="3200" baseline="30000" dirty="0"/>
          </a:p>
          <a:p>
            <a:pPr eaLnBrk="1" hangingPunct="1"/>
            <a:r>
              <a:rPr lang="en-US" altLang="zh-CN" sz="3200" dirty="0"/>
              <a:t>    </a:t>
            </a:r>
            <a:r>
              <a:rPr lang="en-US" altLang="zh-CN" sz="3200" dirty="0" err="1" smtClean="0"/>
              <a:t>i</a:t>
            </a:r>
            <a:r>
              <a:rPr lang="en-US" altLang="zh-CN" sz="3200" dirty="0" smtClean="0"/>
              <a:t>=2</a:t>
            </a:r>
            <a:r>
              <a:rPr lang="en-US" altLang="zh-CN" sz="3200" baseline="30000" dirty="0" smtClean="0"/>
              <a:t>x </a:t>
            </a:r>
            <a:r>
              <a:rPr lang="en-US" altLang="zh-CN" sz="3200" dirty="0" smtClean="0"/>
              <a:t>         x</a:t>
            </a:r>
            <a:endParaRPr lang="en-US" altLang="zh-CN" sz="3200" dirty="0"/>
          </a:p>
          <a:p>
            <a:pPr eaLnBrk="1" hangingPunct="1"/>
            <a:endParaRPr lang="en-US" altLang="zh-CN" baseline="30000" dirty="0"/>
          </a:p>
          <a:p>
            <a:pPr eaLnBrk="1" hangingPunct="1"/>
            <a:r>
              <a:rPr lang="en-US" altLang="zh-CN" baseline="30000" dirty="0"/>
              <a:t>   </a:t>
            </a:r>
            <a:r>
              <a:rPr lang="en-US" altLang="zh-CN" baseline="30000" dirty="0" err="1"/>
              <a:t>i</a:t>
            </a:r>
            <a:r>
              <a:rPr lang="en-US" altLang="zh-CN" baseline="30000" dirty="0"/>
              <a:t>&lt;=n            </a:t>
            </a:r>
            <a:r>
              <a:rPr lang="en-US" altLang="zh-CN" dirty="0" smtClean="0"/>
              <a:t>2</a:t>
            </a:r>
            <a:r>
              <a:rPr lang="en-US" altLang="zh-CN" baseline="30000" dirty="0" smtClean="0"/>
              <a:t>x </a:t>
            </a:r>
            <a:r>
              <a:rPr lang="en-US" altLang="zh-CN" baseline="30000" dirty="0"/>
              <a:t>&lt;=n</a:t>
            </a:r>
          </a:p>
        </p:txBody>
      </p:sp>
      <p:cxnSp>
        <p:nvCxnSpPr>
          <p:cNvPr id="4" name="直接箭头连接符 3"/>
          <p:cNvCxnSpPr/>
          <p:nvPr/>
        </p:nvCxnSpPr>
        <p:spPr bwMode="auto">
          <a:xfrm>
            <a:off x="8868816" y="3861048"/>
            <a:ext cx="720080" cy="0"/>
          </a:xfrm>
          <a:prstGeom prst="straightConnector1">
            <a:avLst/>
          </a:prstGeom>
          <a:ln>
            <a:tailEnd type="triangle"/>
          </a:ln>
          <a:extLst/>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anim calcmode="lin" valueType="num">
                                      <p:cBhvr>
                                        <p:cTn id="45" dur="500" fill="hold"/>
                                        <p:tgtEl>
                                          <p:spTgt spid="3"/>
                                        </p:tgtEl>
                                        <p:attrNameLst>
                                          <p:attrName>ppt_x</p:attrName>
                                        </p:attrNameLst>
                                      </p:cBhvr>
                                      <p:tavLst>
                                        <p:tav tm="0">
                                          <p:val>
                                            <p:strVal val="#ppt_x"/>
                                          </p:val>
                                        </p:tav>
                                        <p:tav tm="100000">
                                          <p:val>
                                            <p:strVal val="#ppt_x"/>
                                          </p:val>
                                        </p:tav>
                                      </p:tavLst>
                                    </p:anim>
                                    <p:anim calcmode="lin" valueType="num">
                                      <p:cBhvr>
                                        <p:cTn id="4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800" b="0" dirty="0"/>
              <a:t>下列程序段的时间复杂度为（）</a:t>
            </a:r>
            <a:endParaRPr lang="en-US" altLang="zh-CN" sz="2800" b="0" dirty="0"/>
          </a:p>
          <a:p>
            <a:r>
              <a:rPr lang="pt-BR" altLang="zh-CN" sz="2800" b="0" dirty="0"/>
              <a:t>i=0 </a:t>
            </a:r>
            <a:r>
              <a:rPr lang="zh-CN" altLang="pt-BR" sz="2800" b="0" dirty="0"/>
              <a:t>， </a:t>
            </a:r>
            <a:r>
              <a:rPr lang="pt-BR" altLang="zh-CN" sz="2800" b="0" dirty="0"/>
              <a:t>s=0 </a:t>
            </a:r>
            <a:r>
              <a:rPr lang="zh-CN" altLang="pt-BR" sz="2800" b="0" dirty="0"/>
              <a:t>； </a:t>
            </a:r>
            <a:endParaRPr lang="en-US" altLang="zh-CN" sz="2800" b="0" dirty="0"/>
          </a:p>
          <a:p>
            <a:r>
              <a:rPr lang="pt-BR" altLang="zh-CN" sz="2800" b="0" dirty="0"/>
              <a:t>while (</a:t>
            </a:r>
            <a:r>
              <a:rPr lang="pt-BR" altLang="zh-CN" sz="2800" b="0" dirty="0">
                <a:solidFill>
                  <a:srgbClr val="FF0000"/>
                </a:solidFill>
              </a:rPr>
              <a:t>s&lt;n</a:t>
            </a:r>
            <a:r>
              <a:rPr lang="pt-BR" altLang="zh-CN" sz="2800" b="0" dirty="0"/>
              <a:t>) { s=s+i</a:t>
            </a:r>
            <a:r>
              <a:rPr lang="zh-CN" altLang="pt-BR" sz="2800" b="0" dirty="0"/>
              <a:t>； </a:t>
            </a:r>
            <a:r>
              <a:rPr lang="pt-BR" altLang="zh-CN" sz="2800" b="0" dirty="0"/>
              <a:t>i++</a:t>
            </a:r>
            <a:r>
              <a:rPr lang="zh-CN" altLang="pt-BR" sz="2800" b="0" dirty="0"/>
              <a:t>；</a:t>
            </a:r>
            <a:r>
              <a:rPr lang="pt-BR"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1/2</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1/3</a:t>
            </a:r>
            <a:r>
              <a:rPr lang="en-US" altLang="zh-CN" sz="2800" b="0"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800" b="0" dirty="0"/>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800" b="0" dirty="0" smtClean="0"/>
              <a:t>O(n</a:t>
            </a:r>
            <a:r>
              <a:rPr lang="en-US" altLang="zh-CN" sz="2800" b="0" baseline="30000" dirty="0" smtClean="0"/>
              <a:t>2</a:t>
            </a:r>
            <a:r>
              <a:rPr lang="en-US" altLang="zh-CN" sz="2800" b="0" dirty="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2638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2638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2638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2638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696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custDataLst>
              <p:tags r:id="rId12"/>
            </p:custDataLst>
          </p:nvPr>
        </p:nvSpPr>
        <p:spPr bwMode="auto">
          <a:xfrm>
            <a:off x="12573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solidFill>
                <a:srgbClr val="FFFFFF"/>
              </a:solidFill>
            </a:endParaRPr>
          </a:p>
        </p:txBody>
      </p:sp>
      <p:sp>
        <p:nvSpPr>
          <p:cNvPr id="26" name="文本框 25"/>
          <p:cNvSpPr txBox="1"/>
          <p:nvPr>
            <p:custDataLst>
              <p:tags r:id="rId13"/>
            </p:custDataLst>
          </p:nvPr>
        </p:nvSpPr>
        <p:spPr>
          <a:xfrm>
            <a:off x="12661900" y="8065770"/>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7" name="文本框 26"/>
          <p:cNvSpPr txBox="1"/>
          <p:nvPr>
            <p:custDataLst>
              <p:tags r:id="rId14"/>
            </p:custDataLst>
          </p:nvPr>
        </p:nvSpPr>
        <p:spPr>
          <a:xfrm>
            <a:off x="12827000" y="1270000"/>
            <a:ext cx="3332480" cy="2862322"/>
          </a:xfrm>
          <a:prstGeom prst="rect">
            <a:avLst/>
          </a:prstGeom>
          <a:noFill/>
        </p:spPr>
        <p:txBody>
          <a:bodyPr vert="horz" rtlCol="0" anchor="t" anchorCtr="0">
            <a:spAutoFit/>
          </a:bodyPr>
          <a:lstStyle/>
          <a:p>
            <a:pPr lvl="0"/>
            <a:r>
              <a:rPr lang="zh-CN" altLang="en-US" sz="2000" b="0" dirty="0">
                <a:solidFill>
                  <a:srgbClr val="000000"/>
                </a:solidFill>
              </a:rPr>
              <a:t>每次循环的增量为</a:t>
            </a:r>
            <a:r>
              <a:rPr lang="en-US" altLang="zh-CN" sz="2000" b="0" dirty="0" err="1">
                <a:solidFill>
                  <a:srgbClr val="000000"/>
                </a:solidFill>
              </a:rPr>
              <a:t>i</a:t>
            </a:r>
            <a:r>
              <a:rPr lang="zh-CN" altLang="en-US" sz="2000" b="0" dirty="0">
                <a:solidFill>
                  <a:srgbClr val="000000"/>
                </a:solidFill>
              </a:rPr>
              <a:t>，且</a:t>
            </a:r>
            <a:r>
              <a:rPr lang="en-US" altLang="zh-CN" sz="2000" b="0" dirty="0" err="1">
                <a:solidFill>
                  <a:srgbClr val="000000"/>
                </a:solidFill>
              </a:rPr>
              <a:t>i</a:t>
            </a:r>
            <a:r>
              <a:rPr lang="zh-CN" altLang="en-US" sz="2000" b="0" dirty="0">
                <a:solidFill>
                  <a:srgbClr val="000000"/>
                </a:solidFill>
              </a:rPr>
              <a:t>也是累加，即：</a:t>
            </a:r>
          </a:p>
          <a:p>
            <a:pPr lvl="0"/>
            <a:r>
              <a:rPr lang="en-US" altLang="zh-CN" sz="2000" b="0" dirty="0">
                <a:solidFill>
                  <a:srgbClr val="000000"/>
                </a:solidFill>
              </a:rPr>
              <a:t>1+2+……+x &lt;= 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次循环满足条件，</a:t>
            </a:r>
            <a:r>
              <a:rPr lang="en-US" altLang="zh-CN" sz="2000" b="0" dirty="0">
                <a:solidFill>
                  <a:srgbClr val="000000"/>
                </a:solidFill>
              </a:rPr>
              <a:t>x</a:t>
            </a:r>
            <a:r>
              <a:rPr lang="zh-CN" altLang="en-US" sz="2000" b="0" dirty="0">
                <a:solidFill>
                  <a:srgbClr val="000000"/>
                </a:solidFill>
              </a:rPr>
              <a:t>即为复杂度，计算可以得到</a:t>
            </a:r>
          </a:p>
          <a:p>
            <a:pPr lvl="0"/>
            <a:r>
              <a:rPr lang="en-US" altLang="zh-CN" sz="2000" b="0" dirty="0">
                <a:solidFill>
                  <a:srgbClr val="000000"/>
                </a:solidFill>
              </a:rPr>
              <a:t>(1+x) *x/2 &lt;=n</a:t>
            </a:r>
          </a:p>
          <a:p>
            <a:pPr lvl="0"/>
            <a:endParaRPr lang="en-US" altLang="zh-CN" sz="2000" b="0" dirty="0">
              <a:solidFill>
                <a:srgbClr val="000000"/>
              </a:solidFill>
            </a:endParaRPr>
          </a:p>
          <a:p>
            <a:pPr lvl="0"/>
            <a:r>
              <a:rPr lang="en-US" altLang="zh-CN" sz="2000" b="0" dirty="0">
                <a:solidFill>
                  <a:srgbClr val="000000"/>
                </a:solidFill>
              </a:rPr>
              <a:t>x</a:t>
            </a:r>
            <a:r>
              <a:rPr lang="zh-CN" altLang="en-US" sz="2000" b="0" dirty="0">
                <a:solidFill>
                  <a:srgbClr val="000000"/>
                </a:solidFill>
              </a:rPr>
              <a:t>为</a:t>
            </a:r>
            <a:r>
              <a:rPr lang="en-US" altLang="zh-CN" sz="2000" b="0" dirty="0" smtClean="0">
                <a:solidFill>
                  <a:srgbClr val="000000"/>
                </a:solidFill>
              </a:rPr>
              <a:t>O(n</a:t>
            </a:r>
            <a:r>
              <a:rPr lang="en-US" altLang="zh-CN" sz="2000" b="0" baseline="30000" dirty="0" smtClean="0">
                <a:solidFill>
                  <a:srgbClr val="000000"/>
                </a:solidFill>
              </a:rPr>
              <a:t>1/2</a:t>
            </a:r>
            <a:r>
              <a:rPr lang="en-US" altLang="zh-CN" sz="2000" b="0" dirty="0" smtClean="0">
                <a:solidFill>
                  <a:srgbClr val="000000"/>
                </a:solidFill>
              </a:rPr>
              <a:t>)</a:t>
            </a:r>
            <a:endParaRPr lang="en-US" altLang="zh-CN" sz="2000" b="0" dirty="0">
              <a:solidFill>
                <a:srgbClr val="000000"/>
              </a:solidFill>
            </a:endParaRPr>
          </a:p>
        </p:txBody>
      </p:sp>
      <p:grpSp>
        <p:nvGrpSpPr>
          <p:cNvPr id="25" name="组合 24"/>
          <p:cNvGrpSpPr/>
          <p:nvPr>
            <p:custDataLst>
              <p:tags r:id="rId15"/>
            </p:custDataLst>
          </p:nvPr>
        </p:nvGrpSpPr>
        <p:grpSpPr>
          <a:xfrm>
            <a:off x="12585700" y="0"/>
            <a:ext cx="3815080" cy="647700"/>
            <a:chOff x="9537700" y="0"/>
            <a:chExt cx="3815080" cy="647700"/>
          </a:xfrm>
        </p:grpSpPr>
        <p:sp>
          <p:nvSpPr>
            <p:cNvPr id="22" name="RemarkBack"/>
            <p:cNvSpPr/>
            <p:nvPr>
              <p:custDataLst>
                <p:tags r:id="rId25"/>
              </p:custDataLst>
            </p:nvPr>
          </p:nvSpPr>
          <p:spPr bwMode="auto">
            <a:xfrm>
              <a:off x="9537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3" name="RemarkBlock"/>
            <p:cNvSpPr/>
            <p:nvPr>
              <p:custDataLst>
                <p:tags r:id="rId26"/>
              </p:custDataLst>
            </p:nvPr>
          </p:nvSpPr>
          <p:spPr bwMode="auto">
            <a:xfrm>
              <a:off x="9537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4" name="RemarkTitleText"/>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p:cNvSpPr/>
          <p:nvPr>
            <p:custDataLst>
              <p:tags r:id="rId16"/>
            </p:custDataLst>
          </p:nvPr>
        </p:nvSpPr>
        <p:spPr bwMode="auto">
          <a:xfrm>
            <a:off x="12585700" y="12700"/>
            <a:ext cx="381508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3" name="RemarkBlock"/>
          <p:cNvSpPr/>
          <p:nvPr>
            <p:custDataLst>
              <p:tags r:id="rId17"/>
            </p:custDataLst>
          </p:nvPr>
        </p:nvSpPr>
        <p:spPr bwMode="auto">
          <a:xfrm>
            <a:off x="12585700" y="1270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20"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9"/>
            </p:custDataLst>
          </p:nvPr>
        </p:nvGrpSpPr>
        <p:grpSpPr>
          <a:xfrm>
            <a:off x="0" y="0"/>
            <a:ext cx="9144000" cy="635000"/>
            <a:chOff x="-1524000" y="0"/>
            <a:chExt cx="9144000" cy="635000"/>
          </a:xfrm>
        </p:grpSpPr>
        <p:sp>
          <p:nvSpPr>
            <p:cNvPr id="15" name="TitleBackground"/>
            <p:cNvSpPr/>
            <p:nvPr>
              <p:custDataLst>
                <p:tags r:id="rId21"/>
              </p:custDataLst>
            </p:nvPr>
          </p:nvSpPr>
          <p:spPr bwMode="auto">
            <a:xfrm>
              <a:off x="-1524000" y="0"/>
              <a:ext cx="9144000" cy="635000"/>
            </a:xfrm>
            <a:prstGeom prst="rect">
              <a:avLst/>
            </a:prstGeom>
            <a:solidFill>
              <a:srgbClr val="F6F7F8"/>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6" name="ColorBlock"/>
            <p:cNvSpPr/>
            <p:nvPr>
              <p:custDataLst>
                <p:tags r:id="rId22"/>
              </p:custDataLst>
            </p:nvPr>
          </p:nvSpPr>
          <p:spPr bwMode="auto">
            <a:xfrm>
              <a:off x="-1524000" y="0"/>
              <a:ext cx="190500" cy="635000"/>
            </a:xfrm>
            <a:prstGeom prst="rect">
              <a:avLst/>
            </a:prstGeom>
            <a:solidFill>
              <a:srgbClr val="639EF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eaLnBrk="1" hangingPunct="1"/>
              <a:endParaRPr lang="zh-CN" altLang="en-US"/>
            </a:p>
          </p:txBody>
        </p:sp>
        <p:sp>
          <p:nvSpPr>
            <p:cNvPr id="17" name="TypeText"/>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8510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idx="1"/>
          </p:nvPr>
        </p:nvSpPr>
        <p:spPr>
          <a:xfrm>
            <a:off x="335360" y="983778"/>
            <a:ext cx="10515600" cy="5193185"/>
          </a:xfrm>
        </p:spPr>
        <p:txBody>
          <a:bodyPr>
            <a:normAutofit/>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并列程序段</a:t>
            </a:r>
            <a:r>
              <a:rPr lang="zh-CN" altLang="en-US" dirty="0">
                <a:latin typeface="Times New Roman" panose="02020603050405020304" pitchFamily="18" charset="0"/>
                <a:cs typeface="Times New Roman" panose="02020603050405020304" pitchFamily="18" charset="0"/>
              </a:rPr>
              <a:t> </a:t>
            </a:r>
          </a:p>
          <a:p>
            <a:pPr>
              <a:buFontTx/>
              <a:buNone/>
              <a:defRPr/>
            </a:pP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O(max (</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c &lt; 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 &lt; nlog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 &lt; 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&lt; </a:t>
            </a:r>
            <a:r>
              <a:rPr lang="en-US" altLang="zh-CN" dirty="0">
                <a:latin typeface="Times New Roman" panose="02020603050405020304" pitchFamily="18" charset="0"/>
                <a:cs typeface="Times New Roman" panose="02020603050405020304" pitchFamily="18" charset="0"/>
              </a:rPr>
              <a:t>n</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&lt; 2</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3</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&lt; n!</a:t>
            </a:r>
          </a:p>
        </p:txBody>
      </p:sp>
      <p:sp>
        <p:nvSpPr>
          <p:cNvPr id="7" name="标题 1"/>
          <p:cNvSpPr txBox="1">
            <a:spLocks/>
          </p:cNvSpPr>
          <p:nvPr/>
        </p:nvSpPr>
        <p:spPr>
          <a:xfrm>
            <a:off x="335360" y="77093"/>
            <a:ext cx="10515600" cy="6876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kumimoji="0" lang="zh-CN" altLang="en-US" sz="3600" b="0" dirty="0"/>
              <a:t>大</a:t>
            </a:r>
            <a:r>
              <a:rPr kumimoji="0" lang="en-US" altLang="zh-CN" sz="3600" b="0" dirty="0"/>
              <a:t>O</a:t>
            </a:r>
            <a:r>
              <a:rPr kumimoji="0" lang="zh-CN" altLang="en-US" sz="3600" b="0" dirty="0"/>
              <a:t>表示法</a:t>
            </a:r>
            <a:r>
              <a:rPr kumimoji="0" lang="zh-CN" altLang="en-US" sz="3600" b="0" dirty="0" smtClean="0"/>
              <a:t>的运算规则</a:t>
            </a:r>
            <a:r>
              <a:rPr kumimoji="0" lang="en-US" altLang="zh-CN" sz="3600" b="0" dirty="0" smtClean="0"/>
              <a:t>1</a:t>
            </a:r>
            <a:r>
              <a:rPr kumimoji="0" lang="zh-CN" altLang="en-US" sz="3600" b="0" dirty="0" smtClean="0"/>
              <a:t>：加法</a:t>
            </a:r>
            <a:r>
              <a:rPr kumimoji="0" lang="zh-CN" altLang="en-US" sz="3600" b="0" dirty="0"/>
              <a:t>规则</a:t>
            </a:r>
          </a:p>
        </p:txBody>
      </p:sp>
      <p:sp>
        <p:nvSpPr>
          <p:cNvPr id="8" name="Rectangle 3"/>
          <p:cNvSpPr>
            <a:spLocks noChangeArrowheads="1"/>
          </p:cNvSpPr>
          <p:nvPr/>
        </p:nvSpPr>
        <p:spPr bwMode="auto">
          <a:xfrm>
            <a:off x="6168008" y="3140968"/>
            <a:ext cx="3783928" cy="135639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9" name="Rectangle 4"/>
          <p:cNvSpPr>
            <a:spLocks noChangeArrowheads="1"/>
          </p:cNvSpPr>
          <p:nvPr/>
        </p:nvSpPr>
        <p:spPr bwMode="auto">
          <a:xfrm>
            <a:off x="6168008" y="2172273"/>
            <a:ext cx="3783928" cy="896687"/>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0" name="Rectangle 5"/>
          <p:cNvSpPr>
            <a:spLocks noChangeArrowheads="1"/>
          </p:cNvSpPr>
          <p:nvPr/>
        </p:nvSpPr>
        <p:spPr bwMode="auto">
          <a:xfrm>
            <a:off x="6168008" y="1628800"/>
            <a:ext cx="3783928"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11" name="Text Box 6"/>
          <p:cNvSpPr txBox="1">
            <a:spLocks noChangeArrowheads="1"/>
          </p:cNvSpPr>
          <p:nvPr/>
        </p:nvSpPr>
        <p:spPr bwMode="auto">
          <a:xfrm>
            <a:off x="6070899" y="892749"/>
            <a:ext cx="22573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2" name="Text Box 7"/>
          <p:cNvSpPr txBox="1">
            <a:spLocks noChangeArrowheads="1"/>
          </p:cNvSpPr>
          <p:nvPr/>
        </p:nvSpPr>
        <p:spPr bwMode="auto">
          <a:xfrm>
            <a:off x="6240016" y="1635043"/>
            <a:ext cx="37119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k = 0; k &lt; n; k ++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 0;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&lt; n;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int</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j = 0; j &lt; n; j++ )</a:t>
            </a:r>
          </a:p>
          <a:p>
            <a:pPr>
              <a:lnSpc>
                <a:spcPct val="125000"/>
              </a:lnSpc>
              <a:spcBef>
                <a:spcPct val="0"/>
              </a:spcBef>
              <a:buClrTx/>
              <a:buSzTx/>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 name="Text Box 8"/>
          <p:cNvSpPr txBox="1">
            <a:spLocks noChangeArrowheads="1"/>
          </p:cNvSpPr>
          <p:nvPr/>
        </p:nvSpPr>
        <p:spPr bwMode="auto">
          <a:xfrm>
            <a:off x="9977339" y="1638873"/>
            <a:ext cx="2068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4" name="Text Box 9"/>
          <p:cNvSpPr txBox="1">
            <a:spLocks noChangeArrowheads="1"/>
          </p:cNvSpPr>
          <p:nvPr/>
        </p:nvSpPr>
        <p:spPr bwMode="auto">
          <a:xfrm>
            <a:off x="9951939" y="2415161"/>
            <a:ext cx="20890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5" name="Text Box 10"/>
          <p:cNvSpPr txBox="1">
            <a:spLocks noChangeArrowheads="1"/>
          </p:cNvSpPr>
          <p:nvPr/>
        </p:nvSpPr>
        <p:spPr bwMode="auto">
          <a:xfrm>
            <a:off x="9956703" y="3558161"/>
            <a:ext cx="22092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6" name="Text Box 11"/>
          <p:cNvSpPr txBox="1">
            <a:spLocks noChangeArrowheads="1"/>
          </p:cNvSpPr>
          <p:nvPr/>
        </p:nvSpPr>
        <p:spPr bwMode="auto">
          <a:xfrm>
            <a:off x="5895012" y="5013176"/>
            <a:ext cx="624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cxnSp>
        <p:nvCxnSpPr>
          <p:cNvPr id="17" name="直接连接符 16"/>
          <p:cNvCxnSpPr/>
          <p:nvPr/>
        </p:nvCxnSpPr>
        <p:spPr>
          <a:xfrm>
            <a:off x="5735960"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idx="1"/>
          </p:nvPr>
        </p:nvSpPr>
        <p:spPr>
          <a:xfrm>
            <a:off x="695400" y="983778"/>
            <a:ext cx="10515600" cy="5193185"/>
          </a:xfrm>
        </p:spPr>
        <p:txBody>
          <a:bodyPr/>
          <a:lstStyle/>
          <a:p>
            <a:pPr>
              <a:buClr>
                <a:srgbClr val="FF9900"/>
              </a:buClr>
              <a:buSzPct val="50000"/>
              <a:defRPr/>
            </a:pPr>
            <a:r>
              <a:rPr lang="zh-CN" altLang="en-US"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a:t>
            </a:r>
            <a:r>
              <a:rPr lang="zh-CN" altLang="en-US"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嵌套程序段</a:t>
            </a:r>
            <a:endParaRPr lang="zh-CN" altLang="en-US" dirty="0">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dirty="0">
                <a:solidFill>
                  <a:srgbClr val="0000CC"/>
                </a:solidFill>
                <a:latin typeface="Times New Roman" panose="02020603050405020304" pitchFamily="18" charset="0"/>
                <a:cs typeface="Times New Roman" panose="02020603050405020304" pitchFamily="18" charset="0"/>
              </a:rPr>
              <a:t/>
            </a:r>
            <a:br>
              <a:rPr lang="zh-CN" altLang="en-US" dirty="0">
                <a:solidFill>
                  <a:srgbClr val="0000CC"/>
                </a:solidFill>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 * T</a:t>
            </a:r>
            <a:r>
              <a:rPr lang="en-US" altLang="zh-CN" baseline="-25000" dirty="0">
                <a:solidFill>
                  <a:srgbClr val="CC0000"/>
                </a:solidFill>
                <a:latin typeface="Times New Roman" panose="02020603050405020304" pitchFamily="18" charset="0"/>
                <a:cs typeface="Times New Roman" panose="02020603050405020304" pitchFamily="18" charset="0"/>
              </a:rPr>
              <a:t>2</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dirty="0">
                <a:solidFill>
                  <a:srgbClr val="CC0000"/>
                </a:solidFill>
                <a:latin typeface="Times New Roman" panose="02020603050405020304" pitchFamily="18" charset="0"/>
                <a:cs typeface="Times New Roman" panose="02020603050405020304" pitchFamily="18" charset="0"/>
              </a:rPr>
              <a:t>                    = O(</a:t>
            </a:r>
            <a:r>
              <a:rPr lang="en-US" altLang="zh-CN" i="1" dirty="0">
                <a:solidFill>
                  <a:srgbClr val="CC0000"/>
                </a:solidFill>
                <a:latin typeface="Times New Roman" panose="02020603050405020304" pitchFamily="18" charset="0"/>
                <a:cs typeface="Times New Roman" panose="02020603050405020304" pitchFamily="18" charset="0"/>
              </a:rPr>
              <a:t>f</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n</a:t>
            </a:r>
            <a:r>
              <a:rPr lang="en-US" altLang="zh-CN" dirty="0">
                <a:solidFill>
                  <a:srgbClr val="CC0000"/>
                </a:solidFill>
                <a:latin typeface="Times New Roman" panose="02020603050405020304" pitchFamily="18" charset="0"/>
                <a:cs typeface="Times New Roman" panose="02020603050405020304" pitchFamily="18" charset="0"/>
              </a:rPr>
              <a:t>)*</a:t>
            </a:r>
            <a:r>
              <a:rPr lang="en-US" altLang="zh-CN" i="1" dirty="0">
                <a:solidFill>
                  <a:srgbClr val="CC0000"/>
                </a:solidFill>
                <a:latin typeface="Times New Roman" panose="02020603050405020304" pitchFamily="18" charset="0"/>
                <a:cs typeface="Times New Roman" panose="02020603050405020304" pitchFamily="18" charset="0"/>
              </a:rPr>
              <a:t>g</a:t>
            </a:r>
            <a:r>
              <a:rPr lang="en-US" altLang="zh-CN" dirty="0">
                <a:solidFill>
                  <a:srgbClr val="CC0000"/>
                </a:solidFill>
                <a:latin typeface="Times New Roman" panose="02020603050405020304" pitchFamily="18" charset="0"/>
                <a:cs typeface="Times New Roman" panose="02020603050405020304" pitchFamily="18" charset="0"/>
              </a:rPr>
              <a:t> (</a:t>
            </a:r>
            <a:r>
              <a:rPr lang="en-US" altLang="zh-CN" i="1" dirty="0">
                <a:solidFill>
                  <a:srgbClr val="CC0000"/>
                </a:solidFill>
                <a:latin typeface="Times New Roman" panose="02020603050405020304" pitchFamily="18" charset="0"/>
                <a:cs typeface="Times New Roman" panose="02020603050405020304" pitchFamily="18" charset="0"/>
              </a:rPr>
              <a:t>m</a:t>
            </a:r>
            <a:r>
              <a:rPr lang="en-US" altLang="zh-CN" dirty="0">
                <a:solidFill>
                  <a:srgbClr val="CC0000"/>
                </a:solidFill>
                <a:latin typeface="Times New Roman" panose="02020603050405020304" pitchFamily="18" charset="0"/>
                <a:cs typeface="Times New Roman" panose="02020603050405020304" pitchFamily="18" charset="0"/>
              </a:rPr>
              <a:t>))</a:t>
            </a:r>
            <a:br>
              <a:rPr lang="en-US" altLang="zh-CN" dirty="0">
                <a:solidFill>
                  <a:srgbClr val="CC0000"/>
                </a:solidFill>
                <a:latin typeface="Times New Roman" panose="02020603050405020304" pitchFamily="18" charset="0"/>
                <a:cs typeface="Times New Roman" panose="02020603050405020304" pitchFamily="18" charset="0"/>
              </a:rPr>
            </a:br>
            <a:endParaRPr lang="en-US" altLang="zh-CN" dirty="0">
              <a:solidFill>
                <a:srgbClr val="CC0000"/>
              </a:solidFill>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5732814" y="980728"/>
            <a:ext cx="6411858" cy="497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void exam ( float x[ ][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n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  </a:t>
            </a:r>
            <a:r>
              <a:rPr lang="en-US" altLang="zh-CN" sz="2400" dirty="0">
                <a:latin typeface="楷体_GB2312" pitchFamily="49" charset="-122"/>
                <a:ea typeface="宋体" panose="02010600030101010101" pitchFamily="2" charset="-122"/>
                <a:cs typeface="Times New Roman" panose="02020603050405020304" pitchFamily="18" charset="0"/>
              </a:rPr>
              <a:t>//x</a:t>
            </a:r>
            <a:r>
              <a:rPr lang="zh-CN" altLang="zh-CN" sz="2400" dirty="0">
                <a:latin typeface="楷体_GB2312" pitchFamily="49" charset="-122"/>
                <a:ea typeface="宋体" panose="02010600030101010101" pitchFamily="2" charset="-122"/>
                <a:cs typeface="Times New Roman" panose="02020603050405020304" pitchFamily="18" charset="0"/>
              </a:rPr>
              <a:t>中各行</a:t>
            </a:r>
            <a:endParaRPr lang="zh-CN" altLang="en-US" sz="2400" dirty="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0.0;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zh-CN" sz="2400" dirty="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j = 0; j &lt; n; j++ )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sum[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x[</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][j];</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0;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 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dirty="0">
                <a:latin typeface="楷体_GB2312" pitchFamily="49" charset="-122"/>
                <a:ea typeface="宋体" panose="02010600030101010101" pitchFamily="2" charset="-122"/>
                <a:cs typeface="Times New Roman" panose="02020603050405020304" pitchFamily="18" charset="0"/>
              </a:rPr>
              <a:t>//</a:t>
            </a:r>
            <a:r>
              <a:rPr lang="zh-CN" altLang="en-US" sz="2400" dirty="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cout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 : ” &lt;&lt;sum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&lt;&lt;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endl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spcBef>
                <a:spcPct val="0"/>
              </a:spcBef>
              <a:buClrTx/>
              <a:buSzTx/>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spcBef>
                <a:spcPct val="15000"/>
              </a:spcBef>
              <a:buClrTx/>
              <a:buSzTx/>
              <a:buFontTx/>
              <a:buNone/>
            </a:pPr>
            <a:r>
              <a:rPr lang="zh-CN" altLang="en-US" sz="2400" dirty="0">
                <a:solidFill>
                  <a:srgbClr val="0000CC"/>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4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4" name="直接连接符 3"/>
          <p:cNvCxnSpPr/>
          <p:nvPr/>
        </p:nvCxnSpPr>
        <p:spPr>
          <a:xfrm>
            <a:off x="5303912" y="980728"/>
            <a:ext cx="0" cy="5196235"/>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1"/>
          <p:cNvSpPr txBox="1">
            <a:spLocks noGrp="1"/>
          </p:cNvSpPr>
          <p:nvPr>
            <p:ph type="title"/>
          </p:nvPr>
        </p:nvSpPr>
        <p:spPr>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0000CC"/>
                </a:solidFill>
                <a:latin typeface="+mj-lt"/>
                <a:ea typeface="+mj-ea"/>
                <a:cs typeface="+mj-cs"/>
              </a:defRPr>
            </a:lvl1pPr>
          </a:lstStyle>
          <a:p>
            <a:pPr fontAlgn="auto">
              <a:spcAft>
                <a:spcPts val="0"/>
              </a:spcAft>
            </a:pPr>
            <a:r>
              <a:rPr lang="zh-CN" altLang="en-US" sz="3600" dirty="0"/>
              <a:t>大</a:t>
            </a:r>
            <a:r>
              <a:rPr lang="en-US" altLang="zh-CN" sz="3600" dirty="0"/>
              <a:t>O</a:t>
            </a:r>
            <a:r>
              <a:rPr lang="zh-CN" altLang="en-US" sz="3600" dirty="0"/>
              <a:t>表示法的运算规则</a:t>
            </a:r>
            <a:r>
              <a:rPr lang="en-US" altLang="zh-CN" sz="3600" dirty="0"/>
              <a:t>1</a:t>
            </a:r>
            <a:r>
              <a:rPr lang="zh-CN" altLang="en-US" sz="3600" dirty="0" smtClean="0"/>
              <a:t>：乘法规则</a:t>
            </a:r>
            <a:endParaRPr lang="zh-CN" altLang="en-US" sz="3600" dirty="0"/>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135170" name="Rectangle 2"/>
          <p:cNvSpPr>
            <a:spLocks noGrp="1" noChangeArrowheads="1"/>
          </p:cNvSpPr>
          <p:nvPr>
            <p:ph idx="1"/>
          </p:nvPr>
        </p:nvSpPr>
        <p:spPr/>
        <p:txBody>
          <a:bodyPr>
            <a:normAutofit fontScale="92500" lnSpcReduction="10000"/>
          </a:bodyPr>
          <a:lstStyle/>
          <a:p>
            <a:pPr marL="0" indent="0">
              <a:lnSpc>
                <a:spcPct val="110000"/>
              </a:lnSpc>
              <a:buNone/>
            </a:pPr>
            <a:r>
              <a:rPr lang="zh-CN" altLang="en-US" dirty="0"/>
              <a:t>例</a:t>
            </a:r>
            <a:r>
              <a:rPr lang="en-US" altLang="zh-CN" dirty="0"/>
              <a:t>6</a:t>
            </a:r>
            <a:r>
              <a:rPr lang="zh-CN" altLang="en-US" dirty="0"/>
              <a:t>：</a:t>
            </a:r>
            <a:r>
              <a:rPr lang="zh-CN" altLang="en-US" sz="2400" dirty="0"/>
              <a:t>素数的判断算法。</a:t>
            </a:r>
            <a:endParaRPr lang="en-US" altLang="zh-CN" sz="2400" dirty="0"/>
          </a:p>
          <a:p>
            <a:pPr marL="0" indent="0">
              <a:lnSpc>
                <a:spcPct val="110000"/>
              </a:lnSpc>
              <a:buNone/>
            </a:pPr>
            <a:endParaRPr lang="zh-CN" altLang="en-US" sz="2400" dirty="0"/>
          </a:p>
          <a:p>
            <a:pPr marL="0" indent="0">
              <a:buNone/>
            </a:pPr>
            <a:r>
              <a:rPr lang="en-US" altLang="zh-CN" sz="2400" dirty="0"/>
              <a:t>    void prime( </a:t>
            </a:r>
            <a:r>
              <a:rPr lang="en-US" altLang="zh-CN" sz="2400" dirty="0" err="1"/>
              <a:t>int</a:t>
            </a:r>
            <a:r>
              <a:rPr lang="en-US" altLang="zh-CN" sz="2400" dirty="0"/>
              <a:t> n) {</a:t>
            </a:r>
          </a:p>
          <a:p>
            <a:pPr marL="355591" lvl="1" indent="0">
              <a:buNone/>
            </a:pPr>
            <a:r>
              <a:rPr lang="en-US" altLang="zh-CN" sz="2000" dirty="0"/>
              <a:t>/*  n</a:t>
            </a:r>
            <a:r>
              <a:rPr lang="zh-CN" altLang="en-US" sz="2000" dirty="0"/>
              <a:t>是一个正整数  *</a:t>
            </a:r>
            <a:r>
              <a:rPr lang="en-US" altLang="zh-CN" sz="2000" dirty="0"/>
              <a:t>/</a:t>
            </a:r>
          </a:p>
          <a:p>
            <a:pPr marL="355591" lvl="1" indent="0">
              <a:buNone/>
            </a:pPr>
            <a:r>
              <a:rPr lang="en-US" altLang="zh-CN" dirty="0"/>
              <a:t>    </a:t>
            </a:r>
            <a:r>
              <a:rPr lang="en-US" altLang="zh-CN" dirty="0" err="1"/>
              <a:t>int</a:t>
            </a:r>
            <a:r>
              <a:rPr lang="en-US" altLang="zh-CN" dirty="0"/>
              <a:t> </a:t>
            </a:r>
            <a:r>
              <a:rPr lang="en-US" altLang="zh-CN" dirty="0" err="1"/>
              <a:t>i</a:t>
            </a:r>
            <a:r>
              <a:rPr lang="en-US" altLang="zh-CN" dirty="0"/>
              <a:t>=2 ; </a:t>
            </a:r>
          </a:p>
          <a:p>
            <a:pPr marL="723882" lvl="2" indent="0">
              <a:buNone/>
            </a:pPr>
            <a:r>
              <a:rPr lang="en-US" altLang="zh-CN" sz="2600" dirty="0" smtClean="0">
                <a:solidFill>
                  <a:srgbClr val="FF0000"/>
                </a:solidFill>
              </a:rPr>
              <a:t>while ( (n% </a:t>
            </a:r>
            <a:r>
              <a:rPr lang="en-US" altLang="zh-CN" sz="2600" dirty="0" err="1" smtClean="0">
                <a:solidFill>
                  <a:srgbClr val="FF0000"/>
                </a:solidFill>
              </a:rPr>
              <a:t>i</a:t>
            </a:r>
            <a:r>
              <a:rPr lang="en-US" altLang="zh-CN" sz="2600" dirty="0" smtClean="0">
                <a:solidFill>
                  <a:srgbClr val="FF0000"/>
                </a:solidFill>
              </a:rPr>
              <a:t>)!=0 &amp;&amp; </a:t>
            </a:r>
            <a:r>
              <a:rPr lang="en-US" altLang="zh-CN" sz="2600" dirty="0" err="1" smtClean="0">
                <a:solidFill>
                  <a:srgbClr val="FF0000"/>
                </a:solidFill>
              </a:rPr>
              <a:t>i</a:t>
            </a:r>
            <a:r>
              <a:rPr lang="en-US" altLang="zh-CN" sz="2600" dirty="0" smtClean="0">
                <a:solidFill>
                  <a:srgbClr val="FF0000"/>
                </a:solidFill>
              </a:rPr>
              <a:t>*1.0&lt; </a:t>
            </a:r>
            <a:r>
              <a:rPr lang="en-US" altLang="zh-CN" sz="2600" dirty="0" err="1" smtClean="0">
                <a:solidFill>
                  <a:srgbClr val="FF0000"/>
                </a:solidFill>
              </a:rPr>
              <a:t>sqrt</a:t>
            </a:r>
            <a:r>
              <a:rPr lang="en-US" altLang="zh-CN" sz="2600" dirty="0" smtClean="0">
                <a:solidFill>
                  <a:srgbClr val="FF0000"/>
                </a:solidFill>
              </a:rPr>
              <a:t>(n) )   </a:t>
            </a:r>
          </a:p>
          <a:p>
            <a:pPr marL="723882" lvl="2" indent="0">
              <a:buNone/>
            </a:pPr>
            <a:r>
              <a:rPr lang="en-US" altLang="zh-CN" sz="2600" dirty="0">
                <a:solidFill>
                  <a:srgbClr val="FF0000"/>
                </a:solidFill>
              </a:rPr>
              <a:t>	 </a:t>
            </a:r>
            <a:r>
              <a:rPr lang="en-US" altLang="zh-CN" sz="2600" dirty="0" smtClean="0">
                <a:solidFill>
                  <a:srgbClr val="FF0000"/>
                </a:solidFill>
              </a:rPr>
              <a:t> </a:t>
            </a:r>
            <a:r>
              <a:rPr lang="en-US" altLang="zh-CN" sz="2600" dirty="0" err="1" smtClean="0">
                <a:solidFill>
                  <a:srgbClr val="FF0000"/>
                </a:solidFill>
              </a:rPr>
              <a:t>i</a:t>
            </a:r>
            <a:r>
              <a:rPr lang="en-US" altLang="zh-CN" sz="2600" dirty="0" smtClean="0">
                <a:solidFill>
                  <a:srgbClr val="FF0000"/>
                </a:solidFill>
              </a:rPr>
              <a:t>++ ;</a:t>
            </a:r>
          </a:p>
          <a:p>
            <a:pPr marL="723882" lvl="2" indent="0">
              <a:buNone/>
            </a:pPr>
            <a:r>
              <a:rPr lang="en-US" altLang="zh-CN" dirty="0" smtClean="0"/>
              <a:t>if (</a:t>
            </a:r>
            <a:r>
              <a:rPr lang="en-US" altLang="zh-CN" dirty="0" err="1" smtClean="0"/>
              <a:t>i</a:t>
            </a:r>
            <a:r>
              <a:rPr lang="en-US" altLang="zh-CN" dirty="0" smtClean="0"/>
              <a:t>*1.0&gt;</a:t>
            </a:r>
            <a:r>
              <a:rPr lang="en-US" altLang="zh-CN" dirty="0" err="1" smtClean="0"/>
              <a:t>sqrt</a:t>
            </a:r>
            <a:r>
              <a:rPr lang="en-US" altLang="zh-CN" dirty="0" smtClean="0"/>
              <a:t>(n) )</a:t>
            </a:r>
          </a:p>
          <a:p>
            <a:pPr marL="1079473" lvl="3" indent="0">
              <a:buNone/>
            </a:pPr>
            <a:r>
              <a:rPr lang="en-US" altLang="zh-CN" sz="2400" dirty="0" err="1"/>
              <a:t>printf</a:t>
            </a:r>
            <a:r>
              <a:rPr lang="en-US" altLang="zh-CN" sz="2400" dirty="0"/>
              <a:t>(“&amp;d </a:t>
            </a:r>
            <a:r>
              <a:rPr lang="zh-CN" altLang="en-US" sz="2400" dirty="0"/>
              <a:t>是一个素数</a:t>
            </a:r>
            <a:r>
              <a:rPr lang="en-US" altLang="zh-CN" sz="2400" dirty="0"/>
              <a:t>\n” , n) ;</a:t>
            </a:r>
          </a:p>
          <a:p>
            <a:pPr marL="723882" lvl="2" indent="0">
              <a:buNone/>
            </a:pPr>
            <a:r>
              <a:rPr lang="en-US" altLang="zh-CN" dirty="0" smtClean="0"/>
              <a:t>else</a:t>
            </a:r>
          </a:p>
          <a:p>
            <a:pPr marL="1079473" lvl="3" indent="0">
              <a:buNone/>
            </a:pPr>
            <a:r>
              <a:rPr lang="en-US" altLang="zh-CN" sz="2400" dirty="0" err="1"/>
              <a:t>printf</a:t>
            </a:r>
            <a:r>
              <a:rPr lang="en-US" altLang="zh-CN" sz="2400" dirty="0"/>
              <a:t>(“&amp;d </a:t>
            </a:r>
            <a:r>
              <a:rPr lang="zh-CN" altLang="en-US" sz="2400" dirty="0"/>
              <a:t>不是一个素数</a:t>
            </a:r>
            <a:r>
              <a:rPr lang="en-US" altLang="zh-CN" sz="2400" dirty="0"/>
              <a:t>\n” , n) ;</a:t>
            </a:r>
          </a:p>
          <a:p>
            <a:pPr marL="355591" lvl="1" indent="0">
              <a:buNone/>
            </a:pPr>
            <a:r>
              <a:rPr lang="en-US" altLang="zh-CN" dirty="0" smtClean="0"/>
              <a:t>}</a:t>
            </a:r>
            <a:endParaRPr lang="en-US" altLang="zh-CN" dirty="0"/>
          </a:p>
          <a:p>
            <a:pPr marL="0" indent="0">
              <a:buNone/>
            </a:pPr>
            <a:r>
              <a:rPr lang="en-US" altLang="zh-CN" sz="2000" dirty="0"/>
              <a:t>        </a:t>
            </a:r>
            <a:r>
              <a:rPr lang="zh-CN" altLang="en-US" sz="2400" dirty="0"/>
              <a:t>嵌套的最深层语句是</a:t>
            </a:r>
            <a:r>
              <a:rPr lang="en-US" altLang="zh-CN" sz="2400" dirty="0" err="1"/>
              <a:t>i</a:t>
            </a:r>
            <a:r>
              <a:rPr lang="en-US" altLang="zh-CN" sz="2400" dirty="0"/>
              <a:t>++</a:t>
            </a:r>
            <a:r>
              <a:rPr lang="zh-CN" altLang="en-US" sz="2400" dirty="0"/>
              <a:t>；其频度由条件</a:t>
            </a:r>
            <a:r>
              <a:rPr lang="en-US" altLang="zh-CN" sz="2400" dirty="0"/>
              <a:t>( </a:t>
            </a:r>
            <a:r>
              <a:rPr lang="en-US" altLang="zh-CN" sz="2400" dirty="0">
                <a:solidFill>
                  <a:srgbClr val="FF0000"/>
                </a:solidFill>
              </a:rPr>
              <a:t>(n% </a:t>
            </a:r>
            <a:r>
              <a:rPr lang="en-US" altLang="zh-CN" sz="2400" dirty="0" err="1">
                <a:solidFill>
                  <a:srgbClr val="FF0000"/>
                </a:solidFill>
              </a:rPr>
              <a:t>i</a:t>
            </a:r>
            <a:r>
              <a:rPr lang="en-US" altLang="zh-CN" sz="2400" dirty="0">
                <a:solidFill>
                  <a:srgbClr val="FF0000"/>
                </a:solidFill>
              </a:rPr>
              <a:t>)!=0 &amp;&amp; </a:t>
            </a:r>
            <a:r>
              <a:rPr lang="en-US" altLang="zh-CN" sz="2400" dirty="0" err="1">
                <a:solidFill>
                  <a:srgbClr val="FF0000"/>
                </a:solidFill>
              </a:rPr>
              <a:t>i</a:t>
            </a:r>
            <a:r>
              <a:rPr lang="en-US" altLang="zh-CN" sz="2400" dirty="0">
                <a:solidFill>
                  <a:srgbClr val="FF0000"/>
                </a:solidFill>
              </a:rPr>
              <a:t>*1.0&lt; </a:t>
            </a:r>
            <a:r>
              <a:rPr lang="en-US" altLang="zh-CN" sz="2400" dirty="0" err="1">
                <a:solidFill>
                  <a:srgbClr val="FF0000"/>
                </a:solidFill>
              </a:rPr>
              <a:t>sqrt</a:t>
            </a:r>
            <a:r>
              <a:rPr lang="en-US" altLang="zh-CN" sz="2400" dirty="0">
                <a:solidFill>
                  <a:srgbClr val="FF0000"/>
                </a:solidFill>
              </a:rPr>
              <a:t>(n) </a:t>
            </a:r>
            <a:r>
              <a:rPr lang="en-US" altLang="zh-CN" sz="2400" dirty="0"/>
              <a:t>) </a:t>
            </a:r>
            <a:r>
              <a:rPr lang="zh-CN" altLang="en-US" sz="2400" dirty="0"/>
              <a:t>决定，显然</a:t>
            </a:r>
            <a:r>
              <a:rPr lang="en-US" altLang="zh-CN" sz="2400" dirty="0" err="1"/>
              <a:t>i</a:t>
            </a:r>
            <a:r>
              <a:rPr lang="en-US" altLang="zh-CN" sz="2400" dirty="0"/>
              <a:t>*1.0&lt; </a:t>
            </a:r>
            <a:r>
              <a:rPr lang="en-US" altLang="zh-CN" sz="2400" dirty="0" err="1"/>
              <a:t>sqrt</a:t>
            </a:r>
            <a:r>
              <a:rPr lang="en-US" altLang="zh-CN" sz="2400" dirty="0"/>
              <a:t>(n) </a:t>
            </a:r>
            <a:r>
              <a:rPr lang="zh-CN" altLang="en-US" sz="2400" dirty="0"/>
              <a:t>，时间复杂度</a:t>
            </a:r>
            <a:r>
              <a:rPr lang="en-US" altLang="zh-CN" sz="2400" dirty="0"/>
              <a:t>O(n</a:t>
            </a:r>
            <a:r>
              <a:rPr lang="en-US" altLang="zh-CN" sz="2400" baseline="30000" dirty="0"/>
              <a:t>1/2</a:t>
            </a:r>
            <a:r>
              <a:rPr lang="en-US" altLang="zh-CN" sz="2400" dirty="0"/>
              <a:t>)</a:t>
            </a:r>
            <a:r>
              <a:rPr lang="zh-CN" altLang="en-US" sz="2400" dirty="0"/>
              <a:t>。</a:t>
            </a:r>
          </a:p>
        </p:txBody>
      </p:sp>
    </p:spTree>
  </p:cSld>
  <p:clrMapOvr>
    <a:masterClrMapping/>
  </p:clrMapOvr>
  <p:transition spd="slow">
    <p:blinds/>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200706" name="Rectangle 2"/>
          <p:cNvSpPr>
            <a:spLocks noGrp="1" noChangeArrowheads="1"/>
          </p:cNvSpPr>
          <p:nvPr>
            <p:ph idx="1"/>
          </p:nvPr>
        </p:nvSpPr>
        <p:spPr/>
        <p:txBody>
          <a:bodyPr>
            <a:normAutofit lnSpcReduction="10000"/>
          </a:bodyPr>
          <a:lstStyle/>
          <a:p>
            <a:pPr marL="0" indent="0">
              <a:lnSpc>
                <a:spcPct val="110000"/>
              </a:lnSpc>
              <a:buNone/>
            </a:pPr>
            <a:r>
              <a:rPr lang="zh-CN" altLang="en-US" dirty="0"/>
              <a:t>例</a:t>
            </a:r>
            <a:r>
              <a:rPr lang="en-US" altLang="zh-CN" dirty="0"/>
              <a:t>7</a:t>
            </a:r>
            <a:r>
              <a:rPr lang="zh-CN" altLang="en-US" dirty="0"/>
              <a:t>：</a:t>
            </a:r>
            <a:r>
              <a:rPr lang="zh-CN" altLang="en-US" sz="2400" dirty="0"/>
              <a:t>冒泡排序法。</a:t>
            </a:r>
            <a:endParaRPr lang="en-US" altLang="zh-CN" sz="2400" dirty="0"/>
          </a:p>
          <a:p>
            <a:pPr marL="0" indent="0">
              <a:lnSpc>
                <a:spcPct val="110000"/>
              </a:lnSpc>
              <a:buNone/>
            </a:pPr>
            <a:endParaRPr lang="zh-CN" altLang="en-US" sz="2400" dirty="0"/>
          </a:p>
          <a:p>
            <a:pPr marL="0" indent="0">
              <a:buNone/>
            </a:pPr>
            <a:r>
              <a:rPr lang="en-US" altLang="zh-CN" sz="2400" dirty="0"/>
              <a:t>   void </a:t>
            </a:r>
            <a:r>
              <a:rPr lang="en-US" altLang="zh-CN" sz="2400" dirty="0" err="1"/>
              <a:t>bubble_sort</a:t>
            </a:r>
            <a:r>
              <a:rPr lang="en-US" altLang="zh-CN" sz="2400" dirty="0"/>
              <a:t>(</a:t>
            </a:r>
            <a:r>
              <a:rPr lang="en-US" altLang="zh-CN" sz="2400" dirty="0" err="1"/>
              <a:t>int</a:t>
            </a:r>
            <a:r>
              <a:rPr lang="en-US" altLang="zh-CN" sz="2400" dirty="0"/>
              <a:t> a[]</a:t>
            </a:r>
            <a:r>
              <a:rPr lang="zh-CN" altLang="en-US" sz="2400" dirty="0"/>
              <a:t>，</a:t>
            </a:r>
            <a:r>
              <a:rPr lang="en-US" altLang="zh-CN" sz="2400" dirty="0" err="1"/>
              <a:t>int</a:t>
            </a:r>
            <a:r>
              <a:rPr lang="en-US" altLang="zh-CN" sz="2400" dirty="0"/>
              <a:t> n) {</a:t>
            </a:r>
          </a:p>
          <a:p>
            <a:pPr marL="723882" lvl="2" indent="0">
              <a:buNone/>
            </a:pPr>
            <a:r>
              <a:rPr lang="en-US" altLang="zh-CN" sz="2400" dirty="0"/>
              <a:t>for (</a:t>
            </a:r>
            <a:r>
              <a:rPr lang="en-US" altLang="zh-CN" sz="2400" dirty="0" err="1"/>
              <a:t>i</a:t>
            </a:r>
            <a:r>
              <a:rPr lang="en-US" altLang="zh-CN" sz="2400" dirty="0"/>
              <a:t>=n-1, change=TURE; </a:t>
            </a:r>
            <a:r>
              <a:rPr lang="en-US" altLang="zh-CN" sz="2400" dirty="0" err="1"/>
              <a:t>i</a:t>
            </a:r>
            <a:r>
              <a:rPr lang="en-US" altLang="zh-CN" sz="2400" dirty="0"/>
              <a:t>&gt;1 &amp;&amp; change; --</a:t>
            </a:r>
            <a:r>
              <a:rPr lang="en-US" altLang="zh-CN" sz="2400" dirty="0" err="1"/>
              <a:t>i</a:t>
            </a:r>
            <a:r>
              <a:rPr lang="en-US" altLang="zh-CN" sz="2400" dirty="0"/>
              <a:t>){</a:t>
            </a:r>
          </a:p>
          <a:p>
            <a:pPr marL="1079473" lvl="3" indent="0">
              <a:buNone/>
            </a:pPr>
            <a:r>
              <a:rPr lang="en-US" altLang="zh-CN" sz="2400" dirty="0"/>
              <a:t>change=FALSE; </a:t>
            </a:r>
          </a:p>
          <a:p>
            <a:pPr marL="1079473" lvl="3" indent="0">
              <a:buNone/>
            </a:pPr>
            <a:r>
              <a:rPr lang="en-US" altLang="zh-CN" sz="2400" dirty="0"/>
              <a:t>for (j=0; j&lt;</a:t>
            </a:r>
            <a:r>
              <a:rPr lang="en-US" altLang="zh-CN" sz="2400" dirty="0" err="1"/>
              <a:t>i</a:t>
            </a:r>
            <a:r>
              <a:rPr lang="en-US" altLang="zh-CN" sz="2400" dirty="0"/>
              <a:t>; ++j)</a:t>
            </a:r>
          </a:p>
          <a:p>
            <a:pPr marL="1435064" lvl="4" indent="0">
              <a:buNone/>
            </a:pPr>
            <a:r>
              <a:rPr lang="en-US" altLang="zh-CN" sz="2400" dirty="0"/>
              <a:t>if (a[j]&gt;a[j+1]) </a:t>
            </a:r>
          </a:p>
          <a:p>
            <a:pPr marL="1435064" lvl="4" indent="0">
              <a:buNone/>
            </a:pPr>
            <a:r>
              <a:rPr lang="en-US" altLang="zh-CN" sz="2400" dirty="0">
                <a:solidFill>
                  <a:srgbClr val="C00000"/>
                </a:solidFill>
              </a:rPr>
              <a:t>    {     a[j] ←→a[j+1] ;   change=TURE ; }</a:t>
            </a:r>
          </a:p>
          <a:p>
            <a:pPr marL="355591" lvl="1" indent="0">
              <a:buNone/>
            </a:pPr>
            <a:r>
              <a:rPr lang="en-US" altLang="zh-CN" sz="2400" dirty="0"/>
              <a:t>     }</a:t>
            </a:r>
          </a:p>
          <a:p>
            <a:pPr marL="355591" lvl="1" indent="0">
              <a:buNone/>
            </a:pPr>
            <a:r>
              <a:rPr lang="en-US" altLang="zh-CN" sz="2400" dirty="0"/>
              <a:t>}</a:t>
            </a:r>
          </a:p>
          <a:p>
            <a:pPr marL="355591" lvl="1" indent="0"/>
            <a:r>
              <a:rPr lang="en-US" altLang="zh-CN" sz="2000" dirty="0"/>
              <a:t>  </a:t>
            </a:r>
            <a:r>
              <a:rPr lang="zh-CN" altLang="en-US" dirty="0" smtClean="0"/>
              <a:t>最好情况（</a:t>
            </a:r>
            <a:r>
              <a:rPr lang="zh-CN" altLang="en-US" dirty="0" smtClean="0">
                <a:solidFill>
                  <a:srgbClr val="C00000"/>
                </a:solidFill>
              </a:rPr>
              <a:t>交换语句</a:t>
            </a:r>
            <a:r>
              <a:rPr lang="zh-CN" altLang="en-US" dirty="0" smtClean="0"/>
              <a:t>）：</a:t>
            </a:r>
            <a:r>
              <a:rPr lang="en-US" altLang="zh-CN" dirty="0"/>
              <a:t>0</a:t>
            </a:r>
            <a:r>
              <a:rPr lang="zh-CN" altLang="en-US" dirty="0"/>
              <a:t>次 </a:t>
            </a:r>
          </a:p>
          <a:p>
            <a:pPr marL="355591" lvl="1" indent="0"/>
            <a:r>
              <a:rPr lang="zh-CN" altLang="en-US" dirty="0"/>
              <a:t>  最坏情况（</a:t>
            </a:r>
            <a:r>
              <a:rPr lang="zh-CN" altLang="en-US" dirty="0">
                <a:solidFill>
                  <a:srgbClr val="C00000"/>
                </a:solidFill>
              </a:rPr>
              <a:t>交换语句</a:t>
            </a:r>
            <a:r>
              <a:rPr lang="zh-CN" altLang="en-US" dirty="0"/>
              <a:t>） ：</a:t>
            </a:r>
            <a:r>
              <a:rPr lang="en-US" altLang="zh-CN" dirty="0"/>
              <a:t>1+2+3+</a:t>
            </a:r>
            <a:r>
              <a:rPr lang="en-US" altLang="zh-CN" dirty="0">
                <a:ea typeface="Arial Unicode MS" panose="020B0604020202020204" pitchFamily="34" charset="-122"/>
                <a:cs typeface="Arial Unicode MS" panose="020B0604020202020204" pitchFamily="34" charset="-122"/>
              </a:rPr>
              <a:t>⋯</a:t>
            </a:r>
            <a:r>
              <a:rPr lang="en-US" altLang="zh-CN" dirty="0"/>
              <a:t>+n-1=n(n-1)/2</a:t>
            </a:r>
          </a:p>
          <a:p>
            <a:pPr marL="355591" lvl="1" indent="0"/>
            <a:r>
              <a:rPr lang="en-US" altLang="zh-CN" dirty="0"/>
              <a:t> </a:t>
            </a:r>
            <a:r>
              <a:rPr lang="zh-CN" altLang="en-US" dirty="0"/>
              <a:t>平均时间复杂度为： </a:t>
            </a:r>
            <a:r>
              <a:rPr lang="en-US" altLang="zh-CN" dirty="0"/>
              <a:t>O(n</a:t>
            </a:r>
            <a:r>
              <a:rPr lang="en-US" altLang="zh-CN" baseline="20000" dirty="0"/>
              <a:t>2</a:t>
            </a:r>
            <a:r>
              <a:rPr lang="en-US" altLang="zh-CN" dirty="0"/>
              <a:t>)                    </a:t>
            </a:r>
          </a:p>
        </p:txBody>
      </p:sp>
      <p:sp>
        <p:nvSpPr>
          <p:cNvPr id="5" name="爆炸形 1 4"/>
          <p:cNvSpPr>
            <a:spLocks noChangeArrowheads="1"/>
          </p:cNvSpPr>
          <p:nvPr/>
        </p:nvSpPr>
        <p:spPr bwMode="auto">
          <a:xfrm>
            <a:off x="8904312" y="3356992"/>
            <a:ext cx="2952328" cy="2232248"/>
          </a:xfrm>
          <a:prstGeom prst="irregularSeal1">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事前</a:t>
            </a:r>
            <a:r>
              <a:rPr lang="en-US" altLang="zh-CN" sz="1800" dirty="0" smtClean="0">
                <a:solidFill>
                  <a:srgbClr val="00B050"/>
                </a:solidFill>
                <a:ea typeface="黑体" panose="02010609060101010101" pitchFamily="49" charset="-122"/>
              </a:rPr>
              <a:t>&amp;</a:t>
            </a:r>
            <a:r>
              <a:rPr lang="zh-CN" altLang="en-US" sz="1800" dirty="0" smtClean="0">
                <a:solidFill>
                  <a:srgbClr val="00B050"/>
                </a:solidFill>
                <a:ea typeface="黑体" panose="02010609060101010101" pitchFamily="49" charset="-122"/>
              </a:rPr>
              <a:t>事后</a:t>
            </a:r>
            <a:endParaRPr lang="en-US" altLang="zh-CN" sz="1800" dirty="0" smtClean="0">
              <a:solidFill>
                <a:srgbClr val="00B050"/>
              </a:solidFill>
              <a:ea typeface="黑体" panose="02010609060101010101" pitchFamily="49" charset="-122"/>
            </a:endParaRPr>
          </a:p>
          <a:p>
            <a:pPr algn="ctr" eaLnBrk="1" hangingPunct="1">
              <a:spcBef>
                <a:spcPct val="0"/>
              </a:spcBef>
              <a:buClrTx/>
              <a:buSzTx/>
              <a:buFontTx/>
              <a:buNone/>
            </a:pPr>
            <a:r>
              <a:rPr lang="zh-CN" altLang="en-US" sz="1800" dirty="0" smtClean="0">
                <a:solidFill>
                  <a:srgbClr val="00B050"/>
                </a:solidFill>
                <a:ea typeface="黑体" panose="02010609060101010101" pitchFamily="49" charset="-122"/>
              </a:rPr>
              <a:t>算法复杂度评价</a:t>
            </a:r>
            <a:endParaRPr lang="zh-CN" altLang="en-US" sz="1800" dirty="0">
              <a:solidFill>
                <a:srgbClr val="00B050"/>
              </a:solidFill>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186" y="5554795"/>
            <a:ext cx="2180814" cy="1296144"/>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000,&quot;width&quot;:726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每次循环的增量为i，且i也是累加，即：&#10;1+2+……+x &lt;= n&#10;&#10;x次循环满足条件，x即为复杂度，计算可以得到&#10;(1+x) *x/2 &lt;=n&#10;&#10;x为O(n^(1/2))"/>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end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dk1"/>
          </a:solidFill>
          <a:tailEnd type="none"/>
        </a:ln>
      </a:spPr>
      <a:bodyPr rtlCol="0" anchor="ctr"/>
      <a:lstStyle>
        <a:defPPr algn="ctr">
          <a:defRPr/>
        </a:defPPr>
      </a:lstStyle>
      <a:style>
        <a:lnRef idx="3">
          <a:schemeClr val="dk1"/>
        </a:lnRef>
        <a:fillRef idx="0">
          <a:schemeClr val="dk1"/>
        </a:fillRef>
        <a:effectRef idx="2">
          <a:schemeClr val="dk1"/>
        </a:effectRef>
        <a:fontRef idx="minor">
          <a:schemeClr val="tx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none" rtlCol="0">
        <a:spAutoFit/>
      </a:bodyPr>
      <a:lstStyle>
        <a:defPPr>
          <a:defRPr sz="2400" b="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14471</TotalTime>
  <Words>9441</Words>
  <Application>Microsoft Office PowerPoint</Application>
  <PresentationFormat>宽屏</PresentationFormat>
  <Paragraphs>1411</Paragraphs>
  <Slides>112</Slides>
  <Notes>12</Notes>
  <HiddenSlides>2</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2</vt:i4>
      </vt:variant>
      <vt:variant>
        <vt:lpstr>幻灯片标题</vt:lpstr>
      </vt:variant>
      <vt:variant>
        <vt:i4>112</vt:i4>
      </vt:variant>
    </vt:vector>
  </HeadingPairs>
  <TitlesOfParts>
    <vt:vector size="145" baseType="lpstr">
      <vt:lpstr>Arial Unicode MS</vt:lpstr>
      <vt:lpstr>ITC Officina Sans Book</vt:lpstr>
      <vt:lpstr>Microsoft Yahei</vt:lpstr>
      <vt:lpstr>UniversalMath1 BT</vt:lpstr>
      <vt:lpstr>方正综艺简体</vt:lpstr>
      <vt:lpstr>仿宋_GB2312</vt:lpstr>
      <vt:lpstr>黑体</vt:lpstr>
      <vt:lpstr>华文仿宋</vt:lpstr>
      <vt:lpstr>华文楷体</vt:lpstr>
      <vt:lpstr>华文新魏</vt:lpstr>
      <vt:lpstr>楷体</vt:lpstr>
      <vt:lpstr>楷体_GB2312</vt:lpstr>
      <vt:lpstr>隶书</vt:lpstr>
      <vt:lpstr>宋体</vt:lpstr>
      <vt:lpstr>微软雅黑</vt:lpstr>
      <vt:lpstr>文泉驿微米黑</vt:lpstr>
      <vt:lpstr>长城新魏碑体</vt:lpstr>
      <vt:lpstr>Arial</vt:lpstr>
      <vt:lpstr>Calibri</vt:lpstr>
      <vt:lpstr>Calibri Light</vt:lpstr>
      <vt:lpstr>Comic Sans MS</vt:lpstr>
      <vt:lpstr>Corbel</vt:lpstr>
      <vt:lpstr>Courier New</vt:lpstr>
      <vt:lpstr>Garamond</vt:lpstr>
      <vt:lpstr>Symbol</vt:lpstr>
      <vt:lpstr>Tahoma</vt:lpstr>
      <vt:lpstr>Times New Roman</vt:lpstr>
      <vt:lpstr>Verdana</vt:lpstr>
      <vt:lpstr>Wingdings</vt:lpstr>
      <vt:lpstr>自定义设计方案</vt:lpstr>
      <vt:lpstr>3_Blends</vt:lpstr>
      <vt:lpstr>位图图像</vt:lpstr>
      <vt:lpstr>公式</vt:lpstr>
      <vt:lpstr>PowerPoint 演示文稿</vt:lpstr>
      <vt:lpstr>我们能做什么：程序员</vt:lpstr>
      <vt:lpstr>我们能做什么：程序员之外</vt:lpstr>
      <vt:lpstr>Motivation</vt:lpstr>
      <vt:lpstr>Q0：为什么要学习编程</vt:lpstr>
      <vt:lpstr>Q1:为什么学习数据结构？</vt:lpstr>
      <vt:lpstr>2022年计算机基础综合真题（408）</vt:lpstr>
      <vt:lpstr>2023年计算机考研统考专业课（408）</vt:lpstr>
      <vt:lpstr>Q1: 为什么学习数据结构？ </vt:lpstr>
      <vt:lpstr>Q1: 为什么学习数据结构？ </vt:lpstr>
      <vt:lpstr>Q2:为什么选择基于C/C++语言的数据结构？</vt:lpstr>
      <vt:lpstr>数据结构这门课好学吗？</vt:lpstr>
      <vt:lpstr>Q3:怎样学习数据结构？</vt:lpstr>
      <vt:lpstr>课程教学内容（讲课学时48+上机学时16）</vt:lpstr>
      <vt:lpstr>教材、参考书与编程环境</vt:lpstr>
      <vt:lpstr>在线课程及资料</vt:lpstr>
      <vt:lpstr>课程规则和说明</vt:lpstr>
      <vt:lpstr>课程要求</vt:lpstr>
      <vt:lpstr>编程风格要求</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什么是数据结构</vt:lpstr>
      <vt:lpstr>数据结构示例B——树</vt:lpstr>
      <vt:lpstr>数据结构的概念</vt:lpstr>
      <vt:lpstr>数据结构的通俗理解</vt:lpstr>
      <vt:lpstr>1、数值计算问题</vt:lpstr>
      <vt:lpstr>1、数值计算问题（续）</vt:lpstr>
      <vt:lpstr>1、数值计算问题---深度学习（续）</vt:lpstr>
      <vt:lpstr>2、非数值计算问题</vt:lpstr>
      <vt:lpstr>2、非数值计算问题（续）</vt:lpstr>
      <vt:lpstr>2、非数值计算问题（续）</vt:lpstr>
      <vt:lpstr>2、非数值计算问题（续）</vt:lpstr>
      <vt:lpstr>2、非数值计算问题（续）</vt:lpstr>
      <vt:lpstr>数据（data）</vt:lpstr>
      <vt:lpstr>数据元素 (data element)</vt:lpstr>
      <vt:lpstr>数据对象 (data object)</vt:lpstr>
      <vt:lpstr>什么是数据结构</vt:lpstr>
      <vt:lpstr>PowerPoint 演示文稿</vt:lpstr>
      <vt:lpstr>PowerPoint 演示文稿</vt:lpstr>
      <vt:lpstr>PowerPoint 演示文稿</vt:lpstr>
      <vt:lpstr>1、数据的逻辑结构</vt:lpstr>
      <vt:lpstr>1、数据的逻辑结构(cont.)</vt:lpstr>
      <vt:lpstr>PowerPoint 演示文稿</vt:lpstr>
      <vt:lpstr>PowerPoint 演示文稿</vt:lpstr>
      <vt:lpstr>PowerPoint 演示文稿</vt:lpstr>
      <vt:lpstr>2、数据的存储结构</vt:lpstr>
      <vt:lpstr>2、数据的存储结构(cont.)</vt:lpstr>
      <vt:lpstr>C/C++中的指针</vt:lpstr>
      <vt:lpstr>PowerPoint 演示文稿</vt:lpstr>
      <vt:lpstr>计算机的硬件</vt:lpstr>
      <vt:lpstr>3、数据结构的主要操作</vt:lpstr>
      <vt:lpstr>数据类型</vt:lpstr>
      <vt:lpstr>抽象数据类型(ADT)</vt:lpstr>
      <vt:lpstr>示例：自然数的抽象数据类型定义</vt:lpstr>
      <vt:lpstr>数据结构课程导图</vt:lpstr>
      <vt:lpstr>1.2 算法描述及算法分析</vt:lpstr>
      <vt:lpstr>算法的描述</vt:lpstr>
      <vt:lpstr>算法设计目标</vt:lpstr>
      <vt:lpstr>算法设计方法 </vt:lpstr>
      <vt:lpstr>算法分析</vt:lpstr>
      <vt:lpstr>算法效率的度量</vt:lpstr>
      <vt:lpstr>PowerPoint 演示文稿</vt:lpstr>
      <vt:lpstr>两种算法复杂度</vt:lpstr>
      <vt:lpstr>时间复杂度</vt:lpstr>
      <vt:lpstr>问题的规模</vt:lpstr>
      <vt:lpstr>时间复杂度</vt:lpstr>
      <vt:lpstr>渐进时间复杂度(大O)</vt:lpstr>
      <vt:lpstr>时间复杂度的估算</vt:lpstr>
      <vt:lpstr>PowerPoint 演示文稿</vt:lpstr>
      <vt:lpstr> </vt:lpstr>
      <vt:lpstr>大O表示法的运算规则1：乘法规则</vt:lpstr>
      <vt:lpstr>PowerPoint 演示文稿</vt:lpstr>
      <vt:lpstr>PowerPoint 演示文稿</vt:lpstr>
      <vt:lpstr>PowerPoint 演示文稿</vt:lpstr>
      <vt:lpstr>常用的渐进函数</vt:lpstr>
      <vt:lpstr>复杂度层次</vt:lpstr>
      <vt:lpstr>复杂度层次</vt:lpstr>
      <vt:lpstr>最好/坏、平均时间复杂度</vt:lpstr>
      <vt:lpstr>空间复杂度</vt:lpstr>
      <vt:lpstr>算法的后期测试（事后分析法）</vt:lpstr>
      <vt:lpstr>1.3 作为ADT的C++类</vt:lpstr>
      <vt:lpstr>类 (class)，实例 (instance)</vt:lpstr>
      <vt:lpstr>PowerPoint 演示文稿</vt:lpstr>
      <vt:lpstr>消息传递</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1510</cp:revision>
  <dcterms:created xsi:type="dcterms:W3CDTF">2004-02-17T03:02:14Z</dcterms:created>
  <dcterms:modified xsi:type="dcterms:W3CDTF">2024-09-05T12:42:34Z</dcterms:modified>
</cp:coreProperties>
</file>